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542" r:id="rId2"/>
    <p:sldId id="506" r:id="rId3"/>
    <p:sldId id="298" r:id="rId4"/>
    <p:sldId id="533" r:id="rId5"/>
    <p:sldId id="530" r:id="rId6"/>
    <p:sldId id="543" r:id="rId7"/>
    <p:sldId id="544" r:id="rId8"/>
    <p:sldId id="295" r:id="rId9"/>
    <p:sldId id="510" r:id="rId10"/>
    <p:sldId id="266" r:id="rId11"/>
    <p:sldId id="294" r:id="rId12"/>
    <p:sldId id="323" r:id="rId13"/>
    <p:sldId id="277" r:id="rId14"/>
    <p:sldId id="368" r:id="rId15"/>
    <p:sldId id="555" r:id="rId16"/>
    <p:sldId id="545" r:id="rId17"/>
    <p:sldId id="546" r:id="rId18"/>
    <p:sldId id="548" r:id="rId19"/>
    <p:sldId id="549" r:id="rId20"/>
    <p:sldId id="550" r:id="rId21"/>
    <p:sldId id="551" r:id="rId22"/>
    <p:sldId id="556" r:id="rId23"/>
    <p:sldId id="552" r:id="rId24"/>
    <p:sldId id="511" r:id="rId25"/>
    <p:sldId id="538" r:id="rId26"/>
    <p:sldId id="514" r:id="rId27"/>
    <p:sldId id="537" r:id="rId28"/>
    <p:sldId id="557" r:id="rId29"/>
    <p:sldId id="534" r:id="rId30"/>
    <p:sldId id="53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673"/>
  </p:normalViewPr>
  <p:slideViewPr>
    <p:cSldViewPr snapToGrid="0" snapToObjects="1">
      <p:cViewPr varScale="1">
        <p:scale>
          <a:sx n="121" d="100"/>
          <a:sy n="121" d="100"/>
        </p:scale>
        <p:origin x="1152"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57358-69B8-8649-828E-464AC489F0AD}" type="datetimeFigureOut">
              <a:rPr lang="en-US" smtClean="0"/>
              <a:t>11/12/20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232BA-EFF5-174A-8625-F4FE65EE36C7}" type="slidenum">
              <a:rPr lang="en-US" smtClean="0"/>
              <a:t>‹#›</a:t>
            </a:fld>
            <a:endParaRPr lang="en-US" dirty="0"/>
          </a:p>
        </p:txBody>
      </p:sp>
    </p:spTree>
    <p:extLst>
      <p:ext uri="{BB962C8B-B14F-4D97-AF65-F5344CB8AC3E}">
        <p14:creationId xmlns:p14="http://schemas.microsoft.com/office/powerpoint/2010/main" val="45313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232BA-EFF5-174A-8625-F4FE65EE36C7}" type="slidenum">
              <a:rPr lang="en-US" smtClean="0"/>
              <a:t>3</a:t>
            </a:fld>
            <a:endParaRPr lang="en-US" dirty="0"/>
          </a:p>
        </p:txBody>
      </p:sp>
    </p:spTree>
    <p:extLst>
      <p:ext uri="{BB962C8B-B14F-4D97-AF65-F5344CB8AC3E}">
        <p14:creationId xmlns:p14="http://schemas.microsoft.com/office/powerpoint/2010/main" val="311118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400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77E47-EE74-D14F-BD90-26E4AFF487CC}" type="slidenum">
              <a:rPr lang="en-US"/>
              <a:t>14</a:t>
            </a:fld>
            <a:endParaRPr lang="en-US" dirty="0"/>
          </a:p>
        </p:txBody>
      </p:sp>
    </p:spTree>
    <p:extLst>
      <p:ext uri="{BB962C8B-B14F-4D97-AF65-F5344CB8AC3E}">
        <p14:creationId xmlns:p14="http://schemas.microsoft.com/office/powerpoint/2010/main" val="294435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E232BA-EFF5-174A-8625-F4FE65EE36C7}" type="slidenum">
              <a:rPr lang="en-US" smtClean="0"/>
              <a:t>20</a:t>
            </a:fld>
            <a:endParaRPr lang="en-US" dirty="0"/>
          </a:p>
        </p:txBody>
      </p:sp>
    </p:spTree>
    <p:extLst>
      <p:ext uri="{BB962C8B-B14F-4D97-AF65-F5344CB8AC3E}">
        <p14:creationId xmlns:p14="http://schemas.microsoft.com/office/powerpoint/2010/main" val="315250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259472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143576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23917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3730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95828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1282060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176371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112864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108527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2468510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F540F7-0694-CB47-ADE4-B4D4115EAAC6}" type="datetimeFigureOut">
              <a:rPr lang="en-US" smtClean="0"/>
              <a:t>11/12/20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DBE4AC-DDFB-9847-90D3-D3E36B8424CA}" type="slidenum">
              <a:rPr lang="en-US" smtClean="0"/>
              <a:t>‹#›</a:t>
            </a:fld>
            <a:endParaRPr lang="en-US" dirty="0"/>
          </a:p>
        </p:txBody>
      </p:sp>
    </p:spTree>
    <p:extLst>
      <p:ext uri="{BB962C8B-B14F-4D97-AF65-F5344CB8AC3E}">
        <p14:creationId xmlns:p14="http://schemas.microsoft.com/office/powerpoint/2010/main" val="14648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540F7-0694-CB47-ADE4-B4D4115EAAC6}" type="datetimeFigureOut">
              <a:rPr lang="en-US" smtClean="0"/>
              <a:t>11/12/20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BE4AC-DDFB-9847-90D3-D3E36B8424CA}" type="slidenum">
              <a:rPr lang="en-US" smtClean="0"/>
              <a:t>‹#›</a:t>
            </a:fld>
            <a:endParaRPr lang="en-US" dirty="0"/>
          </a:p>
        </p:txBody>
      </p:sp>
    </p:spTree>
    <p:extLst>
      <p:ext uri="{BB962C8B-B14F-4D97-AF65-F5344CB8AC3E}">
        <p14:creationId xmlns:p14="http://schemas.microsoft.com/office/powerpoint/2010/main" val="499319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acl2/acl2/tree/master/books/kestrel/ap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tiff"/><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1.jpg"/><Relationship Id="rId10" Type="http://schemas.openxmlformats.org/officeDocument/2006/relationships/image" Target="../media/image16.tiff"/><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github.com/acl2/acl2/tree/master/books/kestrel/c/at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EC9E-8775-0148-9B88-FB2E69AFB922}"/>
              </a:ext>
            </a:extLst>
          </p:cNvPr>
          <p:cNvSpPr>
            <a:spLocks noGrp="1"/>
          </p:cNvSpPr>
          <p:nvPr>
            <p:ph type="ctrTitle"/>
          </p:nvPr>
        </p:nvSpPr>
        <p:spPr/>
        <p:txBody>
          <a:bodyPr>
            <a:normAutofit fontScale="90000"/>
          </a:bodyPr>
          <a:lstStyle/>
          <a:p>
            <a:r>
              <a:rPr lang="en-US" dirty="0"/>
              <a:t>Formally Verified Network Stack Synthesis for seL4</a:t>
            </a:r>
          </a:p>
        </p:txBody>
      </p:sp>
      <p:sp>
        <p:nvSpPr>
          <p:cNvPr id="3" name="Subtitle 2">
            <a:extLst>
              <a:ext uri="{FF2B5EF4-FFF2-40B4-BE49-F238E27FC236}">
                <a16:creationId xmlns:a16="http://schemas.microsoft.com/office/drawing/2014/main" id="{AFF91A04-21B0-324D-840D-DBA91A8F7F1B}"/>
              </a:ext>
            </a:extLst>
          </p:cNvPr>
          <p:cNvSpPr>
            <a:spLocks noGrp="1"/>
          </p:cNvSpPr>
          <p:nvPr>
            <p:ph type="subTitle" idx="1"/>
          </p:nvPr>
        </p:nvSpPr>
        <p:spPr/>
        <p:txBody>
          <a:bodyPr>
            <a:normAutofit lnSpcReduction="10000"/>
          </a:bodyPr>
          <a:lstStyle/>
          <a:p>
            <a:r>
              <a:rPr lang="en-US" dirty="0"/>
              <a:t>Eric Smith (speaker)</a:t>
            </a:r>
          </a:p>
          <a:p>
            <a:r>
              <a:rPr lang="en-US" dirty="0"/>
              <a:t>Alessandro Coglio</a:t>
            </a:r>
          </a:p>
          <a:p>
            <a:endParaRPr lang="en-US" dirty="0"/>
          </a:p>
          <a:p>
            <a:r>
              <a:rPr lang="en-US" dirty="0"/>
              <a:t>Kestrel Technology, LLC</a:t>
            </a:r>
          </a:p>
          <a:p>
            <a:endParaRPr lang="en-US" dirty="0"/>
          </a:p>
        </p:txBody>
      </p:sp>
      <p:pic>
        <p:nvPicPr>
          <p:cNvPr id="4" name="Google Shape;10;p2">
            <a:extLst>
              <a:ext uri="{FF2B5EF4-FFF2-40B4-BE49-F238E27FC236}">
                <a16:creationId xmlns:a16="http://schemas.microsoft.com/office/drawing/2014/main" id="{AC3A9425-22B1-454C-A048-B9109F83ACCC}"/>
              </a:ext>
            </a:extLst>
          </p:cNvPr>
          <p:cNvPicPr preferRelativeResize="0"/>
          <p:nvPr/>
        </p:nvPicPr>
        <p:blipFill rotWithShape="1">
          <a:blip r:embed="rId2">
            <a:alphaModFix/>
          </a:blip>
          <a:srcRect/>
          <a:stretch/>
        </p:blipFill>
        <p:spPr>
          <a:xfrm>
            <a:off x="123312" y="5933540"/>
            <a:ext cx="2764589" cy="558127"/>
          </a:xfrm>
          <a:prstGeom prst="rect">
            <a:avLst/>
          </a:prstGeom>
          <a:noFill/>
          <a:ln>
            <a:noFill/>
          </a:ln>
        </p:spPr>
      </p:pic>
      <p:pic>
        <p:nvPicPr>
          <p:cNvPr id="5" name="Google Shape;11;p2">
            <a:extLst>
              <a:ext uri="{FF2B5EF4-FFF2-40B4-BE49-F238E27FC236}">
                <a16:creationId xmlns:a16="http://schemas.microsoft.com/office/drawing/2014/main" id="{B085C1CA-7CAB-A74A-ABAF-04B9B7630CE3}"/>
              </a:ext>
            </a:extLst>
          </p:cNvPr>
          <p:cNvPicPr preferRelativeResize="0"/>
          <p:nvPr/>
        </p:nvPicPr>
        <p:blipFill rotWithShape="1">
          <a:blip r:embed="rId3">
            <a:alphaModFix/>
          </a:blip>
          <a:srcRect/>
          <a:stretch/>
        </p:blipFill>
        <p:spPr>
          <a:xfrm>
            <a:off x="7910027" y="132637"/>
            <a:ext cx="1233973" cy="538036"/>
          </a:xfrm>
          <a:prstGeom prst="rect">
            <a:avLst/>
          </a:prstGeom>
          <a:noFill/>
          <a:ln>
            <a:noFill/>
          </a:ln>
        </p:spPr>
      </p:pic>
      <p:cxnSp>
        <p:nvCxnSpPr>
          <p:cNvPr id="6" name="Google Shape;12;p2">
            <a:extLst>
              <a:ext uri="{FF2B5EF4-FFF2-40B4-BE49-F238E27FC236}">
                <a16:creationId xmlns:a16="http://schemas.microsoft.com/office/drawing/2014/main" id="{B4DF407C-59EC-9740-B7D0-83E5CA4B0D45}"/>
              </a:ext>
            </a:extLst>
          </p:cNvPr>
          <p:cNvCxnSpPr/>
          <p:nvPr/>
        </p:nvCxnSpPr>
        <p:spPr>
          <a:xfrm>
            <a:off x="-2431818" y="5827350"/>
            <a:ext cx="11304780" cy="40769"/>
          </a:xfrm>
          <a:prstGeom prst="straightConnector1">
            <a:avLst/>
          </a:prstGeom>
          <a:noFill/>
          <a:ln w="9525" cap="flat" cmpd="sng">
            <a:solidFill>
              <a:schemeClr val="accent1"/>
            </a:solidFill>
            <a:prstDash val="solid"/>
            <a:miter lim="800000"/>
            <a:headEnd type="none" w="sm" len="sm"/>
            <a:tailEnd type="none" w="sm" len="sm"/>
          </a:ln>
        </p:spPr>
      </p:cxnSp>
      <p:pic>
        <p:nvPicPr>
          <p:cNvPr id="7" name="Google Shape;13;p2">
            <a:extLst>
              <a:ext uri="{FF2B5EF4-FFF2-40B4-BE49-F238E27FC236}">
                <a16:creationId xmlns:a16="http://schemas.microsoft.com/office/drawing/2014/main" id="{1DF10618-2B95-A046-B20D-28B21FE9F078}"/>
              </a:ext>
            </a:extLst>
          </p:cNvPr>
          <p:cNvPicPr preferRelativeResize="0"/>
          <p:nvPr/>
        </p:nvPicPr>
        <p:blipFill rotWithShape="1">
          <a:blip r:embed="rId4">
            <a:alphaModFix/>
          </a:blip>
          <a:srcRect/>
          <a:stretch/>
        </p:blipFill>
        <p:spPr>
          <a:xfrm>
            <a:off x="3142593" y="6024787"/>
            <a:ext cx="6001408" cy="412882"/>
          </a:xfrm>
          <a:prstGeom prst="rect">
            <a:avLst/>
          </a:prstGeom>
          <a:noFill/>
          <a:ln>
            <a:noFill/>
          </a:ln>
        </p:spPr>
      </p:pic>
    </p:spTree>
    <p:extLst>
      <p:ext uri="{BB962C8B-B14F-4D97-AF65-F5344CB8AC3E}">
        <p14:creationId xmlns:p14="http://schemas.microsoft.com/office/powerpoint/2010/main" val="140872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itle 1"/>
          <p:cNvSpPr txBox="1">
            <a:spLocks noGrp="1"/>
          </p:cNvSpPr>
          <p:nvPr>
            <p:ph type="title"/>
          </p:nvPr>
        </p:nvSpPr>
        <p:spPr>
          <a:xfrm>
            <a:off x="457200" y="214608"/>
            <a:ext cx="8229600" cy="1143000"/>
          </a:xfrm>
          <a:prstGeom prst="rect">
            <a:avLst/>
          </a:prstGeom>
        </p:spPr>
        <p:txBody>
          <a:bodyPr>
            <a:normAutofit fontScale="90000"/>
          </a:bodyPr>
          <a:lstStyle/>
          <a:p>
            <a:r>
              <a:rPr lang="en-US" sz="4000" dirty="0"/>
              <a:t>Kestrel’s APT Toolkit for</a:t>
            </a:r>
            <a:br>
              <a:rPr lang="en-US" sz="4000" dirty="0"/>
            </a:br>
            <a:r>
              <a:rPr lang="en-US" sz="4000" dirty="0"/>
              <a:t>Program Synthesis</a:t>
            </a:r>
            <a:endParaRPr sz="4000" dirty="0"/>
          </a:p>
        </p:txBody>
      </p:sp>
      <p:sp>
        <p:nvSpPr>
          <p:cNvPr id="441" name="Content Placeholder 2"/>
          <p:cNvSpPr txBox="1">
            <a:spLocks noGrp="1"/>
          </p:cNvSpPr>
          <p:nvPr>
            <p:ph idx="1"/>
          </p:nvPr>
        </p:nvSpPr>
        <p:spPr>
          <a:xfrm>
            <a:off x="110066" y="1680977"/>
            <a:ext cx="4634462" cy="4895227"/>
          </a:xfrm>
          <a:prstGeom prst="rect">
            <a:avLst/>
          </a:prstGeom>
        </p:spPr>
        <p:txBody>
          <a:bodyPr>
            <a:noAutofit/>
          </a:bodyPr>
          <a:lstStyle/>
          <a:p>
            <a:pPr indent="-225425">
              <a:lnSpc>
                <a:spcPct val="90000"/>
              </a:lnSpc>
              <a:spcBef>
                <a:spcPts val="600"/>
              </a:spcBef>
              <a:spcAft>
                <a:spcPts val="600"/>
              </a:spcAft>
              <a:defRPr sz="2900"/>
            </a:pPr>
            <a:r>
              <a:rPr sz="1800" dirty="0"/>
              <a:t>APT tool suite = “</a:t>
            </a:r>
            <a:r>
              <a:rPr sz="1800" b="1" dirty="0"/>
              <a:t>A</a:t>
            </a:r>
            <a:r>
              <a:rPr sz="1800" dirty="0"/>
              <a:t>utomated </a:t>
            </a:r>
            <a:r>
              <a:rPr sz="1800" b="1" dirty="0"/>
              <a:t>P</a:t>
            </a:r>
            <a:r>
              <a:rPr sz="1800" dirty="0"/>
              <a:t>rogram </a:t>
            </a:r>
            <a:r>
              <a:rPr sz="1800" b="1" dirty="0"/>
              <a:t>T</a:t>
            </a:r>
            <a:r>
              <a:rPr sz="1800" dirty="0"/>
              <a:t>ransformations”</a:t>
            </a:r>
          </a:p>
          <a:p>
            <a:pPr indent="-225425">
              <a:lnSpc>
                <a:spcPct val="90000"/>
              </a:lnSpc>
              <a:spcBef>
                <a:spcPts val="600"/>
              </a:spcBef>
              <a:spcAft>
                <a:spcPts val="600"/>
              </a:spcAft>
              <a:defRPr sz="2900"/>
            </a:pPr>
            <a:r>
              <a:rPr sz="1800" dirty="0"/>
              <a:t>Kestrel’s next-generation software synthesis system</a:t>
            </a:r>
            <a:endParaRPr lang="en-US" sz="1800" dirty="0"/>
          </a:p>
          <a:p>
            <a:pPr indent="-225425">
              <a:lnSpc>
                <a:spcPct val="90000"/>
              </a:lnSpc>
              <a:spcBef>
                <a:spcPts val="600"/>
              </a:spcBef>
              <a:spcAft>
                <a:spcPts val="600"/>
              </a:spcAft>
              <a:defRPr sz="2900"/>
            </a:pPr>
            <a:r>
              <a:rPr lang="en-US" sz="1800" dirty="0"/>
              <a:t>Built on the ACL2 theorem prover (1989-present)</a:t>
            </a:r>
          </a:p>
          <a:p>
            <a:pPr indent="-225425">
              <a:lnSpc>
                <a:spcPct val="90000"/>
              </a:lnSpc>
              <a:spcBef>
                <a:spcPts val="600"/>
              </a:spcBef>
              <a:spcAft>
                <a:spcPts val="600"/>
              </a:spcAft>
              <a:defRPr sz="2900"/>
            </a:pPr>
            <a:r>
              <a:rPr lang="en-US" sz="1800" dirty="0"/>
              <a:t>Has roots in Kestrel’s previous systems (Specware, KIDS, etc.) and work done at Stanford ca. 2005-2011</a:t>
            </a:r>
          </a:p>
          <a:p>
            <a:pPr indent="-225425">
              <a:lnSpc>
                <a:spcPct val="90000"/>
              </a:lnSpc>
              <a:spcBef>
                <a:spcPts val="600"/>
              </a:spcBef>
              <a:spcAft>
                <a:spcPts val="600"/>
              </a:spcAft>
              <a:defRPr sz="2900"/>
            </a:pPr>
            <a:r>
              <a:rPr lang="en-US" sz="1800" dirty="0"/>
              <a:t>Open source project under active development since 2014 (sponsors include DARPA, AFRL)</a:t>
            </a:r>
            <a:endParaRPr sz="1800" dirty="0"/>
          </a:p>
          <a:p>
            <a:pPr indent="-225425">
              <a:lnSpc>
                <a:spcPct val="90000"/>
              </a:lnSpc>
              <a:spcBef>
                <a:spcPts val="600"/>
              </a:spcBef>
              <a:spcAft>
                <a:spcPts val="600"/>
              </a:spcAft>
              <a:defRPr sz="2900"/>
            </a:pPr>
            <a:r>
              <a:rPr sz="1800" dirty="0"/>
              <a:t>Each synthesis step produces a proof checked by the prover</a:t>
            </a:r>
            <a:endParaRPr lang="en-US" sz="1800" dirty="0"/>
          </a:p>
          <a:p>
            <a:pPr indent="-225425">
              <a:spcBef>
                <a:spcPts val="600"/>
              </a:spcBef>
              <a:spcAft>
                <a:spcPts val="600"/>
              </a:spcAft>
              <a:defRPr sz="2900"/>
            </a:pPr>
            <a:r>
              <a:rPr lang="en-US" sz="1800" dirty="0"/>
              <a:t>Partially (eventually all) open-source, at</a:t>
            </a:r>
            <a:endParaRPr sz="1800" dirty="0"/>
          </a:p>
        </p:txBody>
      </p:sp>
      <p:sp>
        <p:nvSpPr>
          <p:cNvPr id="3" name="Slide Number Placeholder 2">
            <a:extLst>
              <a:ext uri="{FF2B5EF4-FFF2-40B4-BE49-F238E27FC236}">
                <a16:creationId xmlns:a16="http://schemas.microsoft.com/office/drawing/2014/main" id="{FAA05B8D-8BC9-4442-8AEE-C271EB148D21}"/>
              </a:ext>
            </a:extLst>
          </p:cNvPr>
          <p:cNvSpPr>
            <a:spLocks noGrp="1"/>
          </p:cNvSpPr>
          <p:nvPr>
            <p:ph type="sldNum" sz="quarter" idx="12"/>
          </p:nvPr>
        </p:nvSpPr>
        <p:spPr/>
        <p:txBody>
          <a:bodyPr/>
          <a:lstStyle/>
          <a:p>
            <a:fld id="{D242504C-B11C-F24E-8A7B-7AAF8D5A2319}" type="slidenum">
              <a:rPr lang="en-US" smtClean="0"/>
              <a:t>10</a:t>
            </a:fld>
            <a:endParaRPr lang="en-US" dirty="0"/>
          </a:p>
        </p:txBody>
      </p:sp>
      <p:pic>
        <p:nvPicPr>
          <p:cNvPr id="2" name="Picture 1">
            <a:extLst>
              <a:ext uri="{FF2B5EF4-FFF2-40B4-BE49-F238E27FC236}">
                <a16:creationId xmlns:a16="http://schemas.microsoft.com/office/drawing/2014/main" id="{21C46AE9-5665-D049-A0CF-4CA2B01CB55B}"/>
              </a:ext>
            </a:extLst>
          </p:cNvPr>
          <p:cNvPicPr>
            <a:picLocks noChangeAspect="1"/>
          </p:cNvPicPr>
          <p:nvPr/>
        </p:nvPicPr>
        <p:blipFill>
          <a:blip r:embed="rId2"/>
          <a:stretch>
            <a:fillRect/>
          </a:stretch>
        </p:blipFill>
        <p:spPr>
          <a:xfrm>
            <a:off x="5010920" y="203106"/>
            <a:ext cx="4121650" cy="6065520"/>
          </a:xfrm>
          <a:prstGeom prst="rect">
            <a:avLst/>
          </a:prstGeom>
        </p:spPr>
      </p:pic>
      <p:sp>
        <p:nvSpPr>
          <p:cNvPr id="7" name="Content Placeholder 2">
            <a:extLst>
              <a:ext uri="{FF2B5EF4-FFF2-40B4-BE49-F238E27FC236}">
                <a16:creationId xmlns:a16="http://schemas.microsoft.com/office/drawing/2014/main" id="{DDB9F8BF-988D-4A43-AC88-B64071AD7959}"/>
              </a:ext>
            </a:extLst>
          </p:cNvPr>
          <p:cNvSpPr txBox="1">
            <a:spLocks/>
          </p:cNvSpPr>
          <p:nvPr/>
        </p:nvSpPr>
        <p:spPr>
          <a:xfrm>
            <a:off x="334352" y="6297381"/>
            <a:ext cx="6601285" cy="400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indent="0">
              <a:spcBef>
                <a:spcPts val="600"/>
              </a:spcBef>
              <a:spcAft>
                <a:spcPts val="600"/>
              </a:spcAft>
              <a:buNone/>
              <a:defRPr sz="2900"/>
            </a:pPr>
            <a:r>
              <a:rPr lang="en-US" sz="1800" dirty="0">
                <a:hlinkClick r:id="rId3"/>
              </a:rPr>
              <a:t>https://github.com/acl2/acl2/tree/master/books/kestrel/apt</a:t>
            </a:r>
            <a:endParaRPr lang="en-US" sz="1800" dirty="0"/>
          </a:p>
        </p:txBody>
      </p:sp>
    </p:spTree>
    <p:extLst>
      <p:ext uri="{BB962C8B-B14F-4D97-AF65-F5344CB8AC3E}">
        <p14:creationId xmlns:p14="http://schemas.microsoft.com/office/powerpoint/2010/main" val="381779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30"/>
            <a:ext cx="8229600" cy="928105"/>
          </a:xfrm>
        </p:spPr>
        <p:txBody>
          <a:bodyPr/>
          <a:lstStyle/>
          <a:p>
            <a:r>
              <a:rPr lang="en-US" dirty="0"/>
              <a:t>ACL2: Industrial-Strength Prover</a:t>
            </a:r>
          </a:p>
        </p:txBody>
      </p:sp>
      <p:sp>
        <p:nvSpPr>
          <p:cNvPr id="3" name="Content Placeholder 2"/>
          <p:cNvSpPr>
            <a:spLocks noGrp="1"/>
          </p:cNvSpPr>
          <p:nvPr>
            <p:ph idx="1"/>
          </p:nvPr>
        </p:nvSpPr>
        <p:spPr>
          <a:xfrm>
            <a:off x="370703" y="972736"/>
            <a:ext cx="8402594" cy="1165353"/>
          </a:xfrm>
        </p:spPr>
        <p:txBody>
          <a:bodyPr>
            <a:noAutofit/>
          </a:bodyPr>
          <a:lstStyle/>
          <a:p>
            <a:r>
              <a:rPr lang="en-US" sz="2000" dirty="0"/>
              <a:t>APT is based on ACL2, an existing, industrial-strength theorem prover used by many companies</a:t>
            </a:r>
          </a:p>
          <a:p>
            <a:r>
              <a:rPr lang="en-US" sz="2000" dirty="0"/>
              <a:t>We are working with the main ACL2 developer</a:t>
            </a:r>
          </a:p>
        </p:txBody>
      </p:sp>
      <p:pic>
        <p:nvPicPr>
          <p:cNvPr id="4" name="Picture 3"/>
          <p:cNvPicPr>
            <a:picLocks noChangeAspect="1"/>
          </p:cNvPicPr>
          <p:nvPr/>
        </p:nvPicPr>
        <p:blipFill>
          <a:blip r:embed="rId2"/>
          <a:stretch>
            <a:fillRect/>
          </a:stretch>
        </p:blipFill>
        <p:spPr>
          <a:xfrm>
            <a:off x="242352" y="2454920"/>
            <a:ext cx="1894754" cy="12615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7545" y="2565262"/>
            <a:ext cx="2004573" cy="3113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95" y="5076154"/>
            <a:ext cx="1159063" cy="115906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5007" y="3924561"/>
            <a:ext cx="1366863" cy="60487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9326" y="2530663"/>
            <a:ext cx="2029446" cy="1309679"/>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940" y="2526155"/>
            <a:ext cx="1883925" cy="1240581"/>
          </a:xfrm>
          <a:prstGeom prst="rect">
            <a:avLst/>
          </a:prstGeom>
        </p:spPr>
      </p:pic>
      <p:pic>
        <p:nvPicPr>
          <p:cNvPr id="18" name="Picture 17"/>
          <p:cNvPicPr>
            <a:picLocks noChangeAspect="1"/>
          </p:cNvPicPr>
          <p:nvPr/>
        </p:nvPicPr>
        <p:blipFill>
          <a:blip r:embed="rId8"/>
          <a:stretch>
            <a:fillRect/>
          </a:stretch>
        </p:blipFill>
        <p:spPr>
          <a:xfrm>
            <a:off x="2126392" y="4566293"/>
            <a:ext cx="2124332" cy="119367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0341" y="3453377"/>
            <a:ext cx="2436752" cy="589065"/>
          </a:xfrm>
          <a:prstGeom prst="rect">
            <a:avLst/>
          </a:prstGeom>
        </p:spPr>
      </p:pic>
      <p:pic>
        <p:nvPicPr>
          <p:cNvPr id="21" name="Picture 20"/>
          <p:cNvPicPr>
            <a:picLocks noChangeAspect="1"/>
          </p:cNvPicPr>
          <p:nvPr/>
        </p:nvPicPr>
        <p:blipFill>
          <a:blip r:embed="rId10"/>
          <a:stretch>
            <a:fillRect/>
          </a:stretch>
        </p:blipFill>
        <p:spPr>
          <a:xfrm>
            <a:off x="4745818" y="4082672"/>
            <a:ext cx="1189131" cy="1189131"/>
          </a:xfrm>
          <a:prstGeom prst="rect">
            <a:avLst/>
          </a:prstGeom>
        </p:spPr>
      </p:pic>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0923" y="5630029"/>
            <a:ext cx="1661024" cy="707902"/>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10517" y="5644533"/>
            <a:ext cx="1877610" cy="720087"/>
          </a:xfrm>
          <a:prstGeom prst="rect">
            <a:avLst/>
          </a:prstGeom>
        </p:spPr>
      </p:pic>
      <p:pic>
        <p:nvPicPr>
          <p:cNvPr id="25" name="Pictur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7518" y="4088832"/>
            <a:ext cx="1558874" cy="503076"/>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03223" y="4384034"/>
            <a:ext cx="2309615" cy="808618"/>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61799" y="5676225"/>
            <a:ext cx="2587779" cy="716885"/>
          </a:xfrm>
          <a:prstGeom prst="rect">
            <a:avLst/>
          </a:prstGeom>
        </p:spPr>
      </p:pic>
    </p:spTree>
    <p:extLst>
      <p:ext uri="{BB962C8B-B14F-4D97-AF65-F5344CB8AC3E}">
        <p14:creationId xmlns:p14="http://schemas.microsoft.com/office/powerpoint/2010/main" val="207638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2CCDCC-5565-0A4C-82D1-CEEF0B1176D6}"/>
              </a:ext>
            </a:extLst>
          </p:cNvPr>
          <p:cNvSpPr>
            <a:spLocks noGrp="1"/>
          </p:cNvSpPr>
          <p:nvPr>
            <p:ph type="title"/>
          </p:nvPr>
        </p:nvSpPr>
        <p:spPr>
          <a:xfrm>
            <a:off x="628650" y="220346"/>
            <a:ext cx="7886700" cy="1325563"/>
          </a:xfrm>
        </p:spPr>
        <p:txBody>
          <a:bodyPr>
            <a:normAutofit/>
          </a:bodyPr>
          <a:lstStyle/>
          <a:p>
            <a:r>
              <a:rPr lang="en-US" dirty="0"/>
              <a:t>Example APT Transformations</a:t>
            </a:r>
          </a:p>
        </p:txBody>
      </p:sp>
      <p:sp>
        <p:nvSpPr>
          <p:cNvPr id="3" name="Slide Number Placeholder 2">
            <a:extLst>
              <a:ext uri="{FF2B5EF4-FFF2-40B4-BE49-F238E27FC236}">
                <a16:creationId xmlns:a16="http://schemas.microsoft.com/office/drawing/2014/main" id="{71206E8D-653B-E844-A88A-C3B38D31BA0E}"/>
              </a:ext>
            </a:extLst>
          </p:cNvPr>
          <p:cNvSpPr>
            <a:spLocks noGrp="1"/>
          </p:cNvSpPr>
          <p:nvPr>
            <p:ph type="sldNum" sz="quarter" idx="12"/>
          </p:nvPr>
        </p:nvSpPr>
        <p:spPr/>
        <p:txBody>
          <a:bodyPr/>
          <a:lstStyle/>
          <a:p>
            <a:fld id="{B6F15528-21DE-4FAA-801E-634DDDAF4B2B}" type="slidenum">
              <a:rPr lang="en-US" smtClean="0">
                <a:solidFill>
                  <a:srgbClr val="464653"/>
                </a:solidFill>
              </a:rPr>
              <a:pPr/>
              <a:t>12</a:t>
            </a:fld>
            <a:endParaRPr lang="en-US">
              <a:solidFill>
                <a:srgbClr val="464653"/>
              </a:solidFill>
            </a:endParaRPr>
          </a:p>
        </p:txBody>
      </p:sp>
      <p:sp>
        <p:nvSpPr>
          <p:cNvPr id="8" name="Content Placeholder 7">
            <a:extLst>
              <a:ext uri="{FF2B5EF4-FFF2-40B4-BE49-F238E27FC236}">
                <a16:creationId xmlns:a16="http://schemas.microsoft.com/office/drawing/2014/main" id="{F9217511-F961-3244-AAB8-45D235EDF692}"/>
              </a:ext>
            </a:extLst>
          </p:cNvPr>
          <p:cNvSpPr>
            <a:spLocks noGrp="1"/>
          </p:cNvSpPr>
          <p:nvPr>
            <p:ph sz="quarter" idx="1"/>
          </p:nvPr>
        </p:nvSpPr>
        <p:spPr/>
        <p:txBody>
          <a:bodyPr>
            <a:normAutofit fontScale="92500" lnSpcReduction="10000"/>
          </a:bodyPr>
          <a:lstStyle/>
          <a:p>
            <a:r>
              <a:rPr lang="en-US" sz="3200" dirty="0"/>
              <a:t>Application of algorithm schemas</a:t>
            </a:r>
            <a:br>
              <a:rPr lang="en-US" sz="3200" dirty="0"/>
            </a:br>
            <a:r>
              <a:rPr lang="en-US" sz="3200" dirty="0"/>
              <a:t>(e.g. divide &amp; conquer)</a:t>
            </a:r>
          </a:p>
          <a:p>
            <a:r>
              <a:rPr lang="en-US" sz="3200" dirty="0"/>
              <a:t>Recursion-to-iteration</a:t>
            </a:r>
          </a:p>
          <a:p>
            <a:r>
              <a:rPr lang="en-US" sz="3200" dirty="0"/>
              <a:t>Finite differencing (a.k.a. </a:t>
            </a:r>
            <a:r>
              <a:rPr lang="en-US" sz="3200" dirty="0" err="1"/>
              <a:t>incrementalization</a:t>
            </a:r>
            <a:r>
              <a:rPr lang="en-US" sz="3200" dirty="0"/>
              <a:t>)</a:t>
            </a:r>
          </a:p>
          <a:p>
            <a:r>
              <a:rPr lang="en-US" sz="3200" dirty="0"/>
              <a:t>Data type refinement</a:t>
            </a:r>
          </a:p>
          <a:p>
            <a:r>
              <a:rPr lang="en-US" sz="3200" dirty="0"/>
              <a:t>Simplification/rewriting</a:t>
            </a:r>
          </a:p>
          <a:p>
            <a:r>
              <a:rPr lang="en-US" sz="3200" dirty="0"/>
              <a:t>Partial evaluation</a:t>
            </a:r>
          </a:p>
          <a:p>
            <a:r>
              <a:rPr lang="en-US" sz="3200" dirty="0"/>
              <a:t>Domain restriction</a:t>
            </a:r>
          </a:p>
          <a:p>
            <a:r>
              <a:rPr lang="en-US" sz="3200" dirty="0"/>
              <a:t>Predicate narrowing</a:t>
            </a:r>
          </a:p>
        </p:txBody>
      </p:sp>
    </p:spTree>
    <p:extLst>
      <p:ext uri="{BB962C8B-B14F-4D97-AF65-F5344CB8AC3E}">
        <p14:creationId xmlns:p14="http://schemas.microsoft.com/office/powerpoint/2010/main" val="33334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 y="75802"/>
            <a:ext cx="8606413" cy="652766"/>
          </a:xfrm>
        </p:spPr>
        <p:txBody>
          <a:bodyPr>
            <a:noAutofit/>
          </a:bodyPr>
          <a:lstStyle/>
          <a:p>
            <a:r>
              <a:rPr lang="en-US" sz="3600" dirty="0"/>
              <a:t>Full List of APT Transformations</a:t>
            </a:r>
          </a:p>
        </p:txBody>
      </p:sp>
      <p:sp>
        <p:nvSpPr>
          <p:cNvPr id="3" name="Content Placeholder 2"/>
          <p:cNvSpPr>
            <a:spLocks noGrp="1"/>
          </p:cNvSpPr>
          <p:nvPr>
            <p:ph idx="1"/>
          </p:nvPr>
        </p:nvSpPr>
        <p:spPr>
          <a:xfrm>
            <a:off x="457199" y="747133"/>
            <a:ext cx="8229600" cy="6035065"/>
          </a:xfrm>
        </p:spPr>
        <p:txBody>
          <a:bodyPr numCol="2">
            <a:noAutofit/>
          </a:bodyPr>
          <a:lstStyle/>
          <a:p>
            <a:pPr>
              <a:lnSpc>
                <a:spcPct val="50000"/>
              </a:lnSpc>
            </a:pPr>
            <a:r>
              <a:rPr lang="en-US" sz="1600" dirty="0"/>
              <a:t>make-tail-rec</a:t>
            </a:r>
          </a:p>
          <a:p>
            <a:pPr lvl="1">
              <a:lnSpc>
                <a:spcPct val="50000"/>
              </a:lnSpc>
            </a:pPr>
            <a:r>
              <a:rPr lang="en-US" sz="1600" dirty="0"/>
              <a:t>assoc</a:t>
            </a:r>
          </a:p>
          <a:p>
            <a:pPr lvl="1">
              <a:lnSpc>
                <a:spcPct val="50000"/>
              </a:lnSpc>
            </a:pPr>
            <a:r>
              <a:rPr lang="en-US" sz="1600" dirty="0"/>
              <a:t>monoid</a:t>
            </a:r>
          </a:p>
          <a:p>
            <a:pPr lvl="1">
              <a:lnSpc>
                <a:spcPct val="50000"/>
              </a:lnSpc>
            </a:pPr>
            <a:r>
              <a:rPr lang="en-US" sz="1600" dirty="0"/>
              <a:t>nats counting down</a:t>
            </a:r>
          </a:p>
          <a:p>
            <a:pPr lvl="1">
              <a:lnSpc>
                <a:spcPct val="50000"/>
              </a:lnSpc>
            </a:pPr>
            <a:r>
              <a:rPr lang="en-US" sz="1600" dirty="0"/>
              <a:t>bit vectors counting down</a:t>
            </a:r>
          </a:p>
          <a:p>
            <a:pPr lvl="1">
              <a:lnSpc>
                <a:spcPct val="50000"/>
              </a:lnSpc>
            </a:pPr>
            <a:r>
              <a:rPr lang="en-US" sz="1600" dirty="0"/>
              <a:t>list builder (list-to-array)</a:t>
            </a:r>
          </a:p>
          <a:p>
            <a:pPr>
              <a:lnSpc>
                <a:spcPct val="50000"/>
              </a:lnSpc>
            </a:pPr>
            <a:r>
              <a:rPr lang="en-US" sz="1600" dirty="0"/>
              <a:t>finite-difference</a:t>
            </a:r>
          </a:p>
          <a:p>
            <a:pPr>
              <a:lnSpc>
                <a:spcPct val="50000"/>
              </a:lnSpc>
            </a:pPr>
            <a:r>
              <a:rPr lang="en-US" sz="1600" dirty="0"/>
              <a:t>remove-cdring</a:t>
            </a:r>
          </a:p>
          <a:p>
            <a:pPr>
              <a:lnSpc>
                <a:spcPct val="50000"/>
              </a:lnSpc>
            </a:pPr>
            <a:r>
              <a:rPr lang="en-US" sz="1600" dirty="0"/>
              <a:t>expand-lets</a:t>
            </a:r>
          </a:p>
          <a:p>
            <a:pPr>
              <a:lnSpc>
                <a:spcPct val="50000"/>
              </a:lnSpc>
            </a:pPr>
            <a:r>
              <a:rPr lang="en-US" sz="1600" dirty="0"/>
              <a:t>letify</a:t>
            </a:r>
          </a:p>
          <a:p>
            <a:pPr>
              <a:lnSpc>
                <a:spcPct val="50000"/>
              </a:lnSpc>
            </a:pPr>
            <a:r>
              <a:rPr lang="en-US" sz="1600" dirty="0"/>
              <a:t>simplify-body</a:t>
            </a:r>
          </a:p>
          <a:p>
            <a:pPr>
              <a:lnSpc>
                <a:spcPct val="50000"/>
              </a:lnSpc>
            </a:pPr>
            <a:r>
              <a:rPr lang="en-US" sz="1600" dirty="0"/>
              <a:t>simplify</a:t>
            </a:r>
          </a:p>
          <a:p>
            <a:pPr lvl="1">
              <a:lnSpc>
                <a:spcPct val="50000"/>
              </a:lnSpc>
            </a:pPr>
            <a:r>
              <a:rPr lang="en-US" sz="1600" dirty="0"/>
              <a:t>function</a:t>
            </a:r>
          </a:p>
          <a:p>
            <a:pPr lvl="1">
              <a:lnSpc>
                <a:spcPct val="50000"/>
              </a:lnSpc>
            </a:pPr>
            <a:r>
              <a:rPr lang="en-US" sz="1600" dirty="0"/>
              <a:t>second-order function</a:t>
            </a:r>
          </a:p>
          <a:p>
            <a:pPr lvl="1">
              <a:lnSpc>
                <a:spcPct val="50000"/>
              </a:lnSpc>
            </a:pPr>
            <a:r>
              <a:rPr lang="en-US" sz="1600" dirty="0"/>
              <a:t>quantified function</a:t>
            </a:r>
          </a:p>
          <a:p>
            <a:pPr>
              <a:lnSpc>
                <a:spcPct val="50000"/>
              </a:lnSpc>
            </a:pPr>
            <a:r>
              <a:rPr lang="en-US" sz="1600" dirty="0"/>
              <a:t>rewrite-body</a:t>
            </a:r>
          </a:p>
          <a:p>
            <a:pPr>
              <a:lnSpc>
                <a:spcPct val="50000"/>
              </a:lnSpc>
            </a:pPr>
            <a:r>
              <a:rPr lang="en-US" sz="1600" dirty="0"/>
              <a:t>drop-function-from-nest</a:t>
            </a:r>
          </a:p>
          <a:p>
            <a:pPr>
              <a:lnSpc>
                <a:spcPct val="50000"/>
              </a:lnSpc>
            </a:pPr>
            <a:r>
              <a:rPr lang="en-US" sz="1600" dirty="0"/>
              <a:t>drop-irrelevant-params</a:t>
            </a:r>
          </a:p>
          <a:p>
            <a:pPr>
              <a:lnSpc>
                <a:spcPct val="50000"/>
              </a:lnSpc>
            </a:pPr>
            <a:r>
              <a:rPr lang="en-US" sz="1600" dirty="0"/>
              <a:t>flatten-params</a:t>
            </a:r>
          </a:p>
          <a:p>
            <a:pPr>
              <a:lnSpc>
                <a:spcPct val="50000"/>
              </a:lnSpc>
            </a:pPr>
            <a:r>
              <a:rPr lang="en-US" sz="1600" dirty="0"/>
              <a:t>homogenize-tail-rec</a:t>
            </a:r>
          </a:p>
          <a:p>
            <a:pPr>
              <a:lnSpc>
                <a:spcPct val="50000"/>
              </a:lnSpc>
            </a:pPr>
            <a:r>
              <a:rPr lang="en-US" sz="1600" dirty="0"/>
              <a:t>flip-if</a:t>
            </a:r>
          </a:p>
          <a:p>
            <a:pPr>
              <a:lnSpc>
                <a:spcPct val="50000"/>
              </a:lnSpc>
            </a:pPr>
            <a:r>
              <a:rPr lang="en-US" sz="1600" dirty="0"/>
              <a:t>rename-params</a:t>
            </a:r>
          </a:p>
          <a:p>
            <a:pPr>
              <a:lnSpc>
                <a:spcPct val="50000"/>
              </a:lnSpc>
            </a:pPr>
            <a:r>
              <a:rPr lang="en-US" sz="1600" dirty="0"/>
              <a:t>reorder-params</a:t>
            </a:r>
          </a:p>
          <a:p>
            <a:pPr>
              <a:lnSpc>
                <a:spcPct val="50000"/>
              </a:lnSpc>
            </a:pPr>
            <a:r>
              <a:rPr lang="en-US" sz="1600" dirty="0"/>
              <a:t>restructure-elseif</a:t>
            </a:r>
          </a:p>
          <a:p>
            <a:pPr>
              <a:lnSpc>
                <a:spcPct val="50000"/>
              </a:lnSpc>
            </a:pPr>
            <a:r>
              <a:rPr lang="en-US" sz="1600" dirty="0"/>
              <a:t>make-do-while</a:t>
            </a:r>
          </a:p>
          <a:p>
            <a:pPr>
              <a:lnSpc>
                <a:spcPct val="50000"/>
              </a:lnSpc>
            </a:pPr>
            <a:r>
              <a:rPr lang="en-US" sz="1600" dirty="0"/>
              <a:t>lift-condition</a:t>
            </a:r>
          </a:p>
          <a:p>
            <a:pPr>
              <a:lnSpc>
                <a:spcPct val="50000"/>
              </a:lnSpc>
            </a:pPr>
            <a:r>
              <a:rPr lang="en-US" sz="1600" dirty="0"/>
              <a:t>weaken</a:t>
            </a:r>
          </a:p>
          <a:p>
            <a:pPr>
              <a:lnSpc>
                <a:spcPct val="50000"/>
              </a:lnSpc>
            </a:pPr>
            <a:r>
              <a:rPr lang="en-US" sz="1600" dirty="0"/>
              <a:t>strengthen</a:t>
            </a:r>
          </a:p>
          <a:p>
            <a:pPr>
              <a:lnSpc>
                <a:spcPct val="50000"/>
              </a:lnSpc>
            </a:pPr>
            <a:r>
              <a:rPr lang="en-US" sz="1600" dirty="0"/>
              <a:t>wrap-output</a:t>
            </a:r>
          </a:p>
          <a:p>
            <a:pPr>
              <a:lnSpc>
                <a:spcPct val="50000"/>
              </a:lnSpc>
            </a:pPr>
            <a:r>
              <a:rPr lang="en-US" sz="1600" dirty="0"/>
              <a:t>wrap-input</a:t>
            </a:r>
          </a:p>
          <a:p>
            <a:pPr>
              <a:lnSpc>
                <a:spcPct val="50000"/>
              </a:lnSpc>
            </a:pPr>
            <a:r>
              <a:rPr lang="en-US" sz="1600" dirty="0"/>
              <a:t>undo-finite-difference</a:t>
            </a:r>
          </a:p>
          <a:p>
            <a:pPr>
              <a:lnSpc>
                <a:spcPct val="50000"/>
              </a:lnSpc>
            </a:pPr>
            <a:r>
              <a:rPr lang="en-US" sz="1600" dirty="0"/>
              <a:t>undo-make-tail-rec</a:t>
            </a:r>
          </a:p>
          <a:p>
            <a:pPr>
              <a:lnSpc>
                <a:spcPct val="50000"/>
              </a:lnSpc>
            </a:pPr>
            <a:r>
              <a:rPr lang="en-US" sz="1600" dirty="0"/>
              <a:t>define-op</a:t>
            </a:r>
          </a:p>
          <a:p>
            <a:pPr>
              <a:lnSpc>
                <a:spcPct val="50000"/>
              </a:lnSpc>
            </a:pPr>
            <a:r>
              <a:rPr lang="en-US" sz="1600" dirty="0"/>
              <a:t>copy-spec</a:t>
            </a:r>
          </a:p>
          <a:p>
            <a:pPr>
              <a:lnSpc>
                <a:spcPct val="50000"/>
              </a:lnSpc>
            </a:pPr>
            <a:r>
              <a:rPr lang="en-US" sz="1600" dirty="0"/>
              <a:t>spec substitution</a:t>
            </a:r>
          </a:p>
          <a:p>
            <a:pPr>
              <a:lnSpc>
                <a:spcPct val="50000"/>
              </a:lnSpc>
            </a:pPr>
            <a:r>
              <a:rPr lang="en-US" sz="1600" dirty="0"/>
              <a:t>schematic algorithms</a:t>
            </a:r>
          </a:p>
          <a:p>
            <a:pPr lvl="1">
              <a:lnSpc>
                <a:spcPct val="50000"/>
              </a:lnSpc>
            </a:pPr>
            <a:r>
              <a:rPr lang="en-US" sz="1600" dirty="0"/>
              <a:t>decrease-and-conquer</a:t>
            </a:r>
          </a:p>
          <a:p>
            <a:pPr lvl="1">
              <a:lnSpc>
                <a:spcPct val="50000"/>
              </a:lnSpc>
            </a:pPr>
            <a:r>
              <a:rPr lang="en-US" sz="1600" dirty="0"/>
              <a:t>divide-and-conquer</a:t>
            </a:r>
          </a:p>
          <a:p>
            <a:pPr>
              <a:lnSpc>
                <a:spcPct val="50000"/>
              </a:lnSpc>
            </a:pPr>
            <a:r>
              <a:rPr lang="en-US" sz="1600" dirty="0"/>
              <a:t>predicate narrowing</a:t>
            </a:r>
          </a:p>
          <a:p>
            <a:pPr>
              <a:lnSpc>
                <a:spcPct val="50000"/>
              </a:lnSpc>
            </a:pPr>
            <a:r>
              <a:rPr lang="en-US" sz="1600" dirty="0"/>
              <a:t>isomorphic data transformation</a:t>
            </a:r>
          </a:p>
          <a:p>
            <a:pPr>
              <a:lnSpc>
                <a:spcPct val="50000"/>
              </a:lnSpc>
            </a:pPr>
            <a:r>
              <a:rPr lang="en-US" sz="1600" dirty="0"/>
              <a:t>expanded data transformation</a:t>
            </a:r>
          </a:p>
          <a:p>
            <a:pPr>
              <a:lnSpc>
                <a:spcPct val="50000"/>
              </a:lnSpc>
            </a:pPr>
            <a:r>
              <a:rPr lang="en-US" sz="1600" dirty="0"/>
              <a:t>extract output</a:t>
            </a:r>
          </a:p>
          <a:p>
            <a:pPr>
              <a:lnSpc>
                <a:spcPct val="50000"/>
              </a:lnSpc>
            </a:pPr>
            <a:r>
              <a:rPr lang="en-US" sz="1600" dirty="0"/>
              <a:t>restore multiple values</a:t>
            </a:r>
          </a:p>
          <a:p>
            <a:pPr>
              <a:lnSpc>
                <a:spcPct val="50000"/>
              </a:lnSpc>
            </a:pPr>
            <a:r>
              <a:rPr lang="en-US" sz="1600" dirty="0"/>
              <a:t>reverse-array-filler</a:t>
            </a:r>
          </a:p>
          <a:p>
            <a:pPr>
              <a:lnSpc>
                <a:spcPct val="50000"/>
              </a:lnSpc>
            </a:pPr>
            <a:r>
              <a:rPr lang="en-US" sz="1600" dirty="0"/>
              <a:t>replace-term</a:t>
            </a:r>
          </a:p>
          <a:p>
            <a:pPr>
              <a:lnSpc>
                <a:spcPct val="50000"/>
              </a:lnSpc>
            </a:pPr>
            <a:r>
              <a:rPr lang="en-US" sz="1600" dirty="0"/>
              <a:t>apply-rule</a:t>
            </a:r>
          </a:p>
          <a:p>
            <a:pPr>
              <a:lnSpc>
                <a:spcPct val="50000"/>
              </a:lnSpc>
            </a:pPr>
            <a:r>
              <a:rPr lang="en-US" sz="1600" dirty="0"/>
              <a:t>last-element-of-list</a:t>
            </a:r>
          </a:p>
          <a:p>
            <a:pPr>
              <a:lnSpc>
                <a:spcPct val="50000"/>
              </a:lnSpc>
            </a:pPr>
            <a:r>
              <a:rPr lang="en-US" sz="1600" dirty="0"/>
              <a:t>hoist-if</a:t>
            </a:r>
          </a:p>
          <a:p>
            <a:pPr>
              <a:lnSpc>
                <a:spcPct val="50000"/>
              </a:lnSpc>
            </a:pPr>
            <a:r>
              <a:rPr lang="en-US" sz="1600" dirty="0"/>
              <a:t>direct solution via inference</a:t>
            </a:r>
          </a:p>
          <a:p>
            <a:pPr lvl="1">
              <a:lnSpc>
                <a:spcPct val="50000"/>
              </a:lnSpc>
            </a:pPr>
            <a:r>
              <a:rPr lang="en-US" sz="1600" dirty="0"/>
              <a:t>rewriting</a:t>
            </a:r>
          </a:p>
          <a:p>
            <a:pPr lvl="1">
              <a:lnSpc>
                <a:spcPct val="50000"/>
              </a:lnSpc>
            </a:pPr>
            <a:r>
              <a:rPr lang="en-US" sz="1600" dirty="0"/>
              <a:t>SMT/SAT (in progress)</a:t>
            </a:r>
          </a:p>
        </p:txBody>
      </p:sp>
    </p:spTree>
    <p:extLst>
      <p:ext uri="{BB962C8B-B14F-4D97-AF65-F5344CB8AC3E}">
        <p14:creationId xmlns:p14="http://schemas.microsoft.com/office/powerpoint/2010/main" val="123926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394"/>
            <a:ext cx="8229600" cy="636300"/>
          </a:xfrm>
        </p:spPr>
        <p:txBody>
          <a:bodyPr>
            <a:noAutofit/>
          </a:bodyPr>
          <a:lstStyle/>
          <a:p>
            <a:r>
              <a:rPr lang="en-US" sz="2800" dirty="0"/>
              <a:t>Examples of Code with Proven APT Derivations*</a:t>
            </a:r>
          </a:p>
        </p:txBody>
      </p:sp>
      <p:sp>
        <p:nvSpPr>
          <p:cNvPr id="3" name="Content Placeholder 2"/>
          <p:cNvSpPr>
            <a:spLocks noGrp="1"/>
          </p:cNvSpPr>
          <p:nvPr>
            <p:ph sz="half" idx="1"/>
          </p:nvPr>
        </p:nvSpPr>
        <p:spPr>
          <a:xfrm>
            <a:off x="457200" y="754694"/>
            <a:ext cx="4038600" cy="5742879"/>
          </a:xfrm>
        </p:spPr>
        <p:txBody>
          <a:bodyPr>
            <a:noAutofit/>
          </a:bodyPr>
          <a:lstStyle/>
          <a:p>
            <a:r>
              <a:rPr lang="en-US" sz="2000" dirty="0"/>
              <a:t>MAVLink CRC checksum</a:t>
            </a:r>
          </a:p>
          <a:p>
            <a:r>
              <a:rPr lang="en-US" sz="2000" dirty="0"/>
              <a:t>MAVLink message creation</a:t>
            </a:r>
          </a:p>
          <a:p>
            <a:r>
              <a:rPr lang="en-US" sz="2000" dirty="0"/>
              <a:t>MAVLink message parsing</a:t>
            </a:r>
          </a:p>
          <a:p>
            <a:r>
              <a:rPr lang="en-US" sz="2000" dirty="0"/>
              <a:t>HTTP message creation </a:t>
            </a:r>
          </a:p>
          <a:p>
            <a:r>
              <a:rPr lang="en-US" sz="2000" dirty="0"/>
              <a:t>HTTP message parsing</a:t>
            </a:r>
          </a:p>
          <a:p>
            <a:r>
              <a:rPr lang="en-US" sz="2000" dirty="0"/>
              <a:t>AES cipher</a:t>
            </a:r>
          </a:p>
          <a:p>
            <a:r>
              <a:rPr lang="en-US" sz="2000" dirty="0"/>
              <a:t>TEA cipher</a:t>
            </a:r>
          </a:p>
          <a:p>
            <a:r>
              <a:rPr lang="en-US" sz="2000" dirty="0"/>
              <a:t>RC6 cipher</a:t>
            </a:r>
          </a:p>
          <a:p>
            <a:r>
              <a:rPr lang="en-US" sz="2000" dirty="0"/>
              <a:t>Bresenham’s Algorithm</a:t>
            </a:r>
          </a:p>
          <a:p>
            <a:endParaRPr lang="en-US" sz="1800" dirty="0"/>
          </a:p>
          <a:p>
            <a:r>
              <a:rPr lang="en-US" sz="1800" dirty="0"/>
              <a:t>Bitcoin:</a:t>
            </a:r>
          </a:p>
          <a:p>
            <a:pPr marL="342900" indent="-342900">
              <a:buFont typeface="Arial" charset="0"/>
              <a:buChar char="•"/>
            </a:pPr>
            <a:r>
              <a:rPr lang="en-US" sz="1800" dirty="0"/>
              <a:t>Base58 encoding/decoding,  </a:t>
            </a:r>
          </a:p>
          <a:p>
            <a:pPr marL="342900" indent="-342900">
              <a:buFont typeface="Arial" charset="0"/>
              <a:buChar char="•"/>
            </a:pPr>
            <a:r>
              <a:rPr lang="en-US" sz="1800" dirty="0"/>
              <a:t>SHA-256, RIPEMD-160</a:t>
            </a:r>
          </a:p>
          <a:p>
            <a:pPr marL="342900" indent="-342900">
              <a:buFont typeface="Arial" charset="0"/>
              <a:buChar char="•"/>
            </a:pPr>
            <a:r>
              <a:rPr lang="en-US" sz="1800" dirty="0"/>
              <a:t>Bitcoin address-to-public-key</a:t>
            </a:r>
          </a:p>
          <a:p>
            <a:endParaRPr lang="en-US" sz="2000" dirty="0"/>
          </a:p>
        </p:txBody>
      </p:sp>
      <p:sp>
        <p:nvSpPr>
          <p:cNvPr id="4" name="Content Placeholder 3"/>
          <p:cNvSpPr>
            <a:spLocks noGrp="1"/>
          </p:cNvSpPr>
          <p:nvPr>
            <p:ph sz="half" idx="2"/>
          </p:nvPr>
        </p:nvSpPr>
        <p:spPr>
          <a:xfrm>
            <a:off x="4572000" y="754694"/>
            <a:ext cx="4038600" cy="5846700"/>
          </a:xfrm>
        </p:spPr>
        <p:txBody>
          <a:bodyPr>
            <a:noAutofit/>
          </a:bodyPr>
          <a:lstStyle/>
          <a:p>
            <a:r>
              <a:rPr lang="en-US" sz="2000" dirty="0"/>
              <a:t>factorial</a:t>
            </a:r>
          </a:p>
          <a:p>
            <a:r>
              <a:rPr lang="en-US" sz="2000" dirty="0"/>
              <a:t>Fibonacci</a:t>
            </a:r>
          </a:p>
          <a:p>
            <a:r>
              <a:rPr lang="en-US" sz="2000" dirty="0"/>
              <a:t>sum of squares</a:t>
            </a:r>
          </a:p>
          <a:p>
            <a:r>
              <a:rPr lang="en-US" sz="2000" dirty="0"/>
              <a:t>insertion sort</a:t>
            </a:r>
          </a:p>
          <a:p>
            <a:r>
              <a:rPr lang="en-US" sz="2000" dirty="0"/>
              <a:t>membership</a:t>
            </a:r>
          </a:p>
          <a:p>
            <a:r>
              <a:rPr lang="en-US" sz="2000" dirty="0"/>
              <a:t>find index</a:t>
            </a:r>
          </a:p>
          <a:p>
            <a:r>
              <a:rPr lang="en-US" sz="2000" dirty="0"/>
              <a:t>max element</a:t>
            </a:r>
          </a:p>
          <a:p>
            <a:r>
              <a:rPr lang="en-US" sz="2000" dirty="0"/>
              <a:t>negate bytes</a:t>
            </a:r>
          </a:p>
          <a:p>
            <a:r>
              <a:rPr lang="en-US" sz="2000" dirty="0"/>
              <a:t>prime sieve</a:t>
            </a:r>
          </a:p>
          <a:p>
            <a:r>
              <a:rPr lang="en-US" sz="2000" dirty="0"/>
              <a:t>reverse array</a:t>
            </a:r>
          </a:p>
          <a:p>
            <a:endParaRPr lang="en-US" sz="2000" dirty="0"/>
          </a:p>
          <a:p>
            <a:r>
              <a:rPr lang="en-US" sz="2000" dirty="0"/>
              <a:t>Flex theorem prover / planner</a:t>
            </a:r>
          </a:p>
          <a:p>
            <a:r>
              <a:rPr lang="en-US" sz="2000" dirty="0"/>
              <a:t>Drone fleet planning</a:t>
            </a:r>
          </a:p>
          <a:p>
            <a:r>
              <a:rPr lang="en-US" sz="2000" dirty="0"/>
              <a:t>TCP / IP packet parsing</a:t>
            </a:r>
          </a:p>
          <a:p>
            <a:endParaRPr lang="en-US" sz="2000" dirty="0"/>
          </a:p>
        </p:txBody>
      </p:sp>
      <p:sp>
        <p:nvSpPr>
          <p:cNvPr id="5" name="TextBox 4">
            <a:extLst>
              <a:ext uri="{FF2B5EF4-FFF2-40B4-BE49-F238E27FC236}">
                <a16:creationId xmlns:a16="http://schemas.microsoft.com/office/drawing/2014/main" id="{9ABE1B6C-E80E-2D41-88F6-32FCD55A6DC4}"/>
              </a:ext>
            </a:extLst>
          </p:cNvPr>
          <p:cNvSpPr txBox="1"/>
          <p:nvPr/>
        </p:nvSpPr>
        <p:spPr>
          <a:xfrm>
            <a:off x="283779" y="6211669"/>
            <a:ext cx="8326821" cy="646331"/>
          </a:xfrm>
          <a:prstGeom prst="rect">
            <a:avLst/>
          </a:prstGeom>
          <a:noFill/>
        </p:spPr>
        <p:txBody>
          <a:bodyPr wrap="square" rtlCol="0">
            <a:spAutoFit/>
          </a:bodyPr>
          <a:lstStyle/>
          <a:p>
            <a:r>
              <a:rPr lang="en-US" dirty="0"/>
              <a:t>*Many of these start by lifting code into logic and use bottom-up steps as well as top-down steps ("analysis by synthesis")</a:t>
            </a:r>
          </a:p>
        </p:txBody>
      </p:sp>
    </p:spTree>
    <p:extLst>
      <p:ext uri="{BB962C8B-B14F-4D97-AF65-F5344CB8AC3E}">
        <p14:creationId xmlns:p14="http://schemas.microsoft.com/office/powerpoint/2010/main" val="107120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B00B8A-F57B-C741-9D65-5D42C9FFBEFE}"/>
              </a:ext>
            </a:extLst>
          </p:cNvPr>
          <p:cNvSpPr>
            <a:spLocks noGrp="1"/>
          </p:cNvSpPr>
          <p:nvPr>
            <p:ph type="title"/>
          </p:nvPr>
        </p:nvSpPr>
        <p:spPr>
          <a:xfrm>
            <a:off x="189187" y="365127"/>
            <a:ext cx="8734096" cy="854074"/>
          </a:xfrm>
        </p:spPr>
        <p:txBody>
          <a:bodyPr>
            <a:normAutofit/>
          </a:bodyPr>
          <a:lstStyle/>
          <a:p>
            <a:r>
              <a:rPr lang="en-US" sz="3800" dirty="0"/>
              <a:t>Applying APT to Network Packet Processing</a:t>
            </a:r>
          </a:p>
        </p:txBody>
      </p:sp>
      <p:sp>
        <p:nvSpPr>
          <p:cNvPr id="4" name="Content Placeholder 3">
            <a:extLst>
              <a:ext uri="{FF2B5EF4-FFF2-40B4-BE49-F238E27FC236}">
                <a16:creationId xmlns:a16="http://schemas.microsoft.com/office/drawing/2014/main" id="{218A4010-57BC-2647-B799-A91BAA2CFC59}"/>
              </a:ext>
            </a:extLst>
          </p:cNvPr>
          <p:cNvSpPr>
            <a:spLocks noGrp="1"/>
          </p:cNvSpPr>
          <p:nvPr>
            <p:ph idx="1"/>
          </p:nvPr>
        </p:nvSpPr>
        <p:spPr>
          <a:xfrm>
            <a:off x="471980" y="1345324"/>
            <a:ext cx="8168509" cy="5223641"/>
          </a:xfrm>
        </p:spPr>
        <p:txBody>
          <a:bodyPr>
            <a:normAutofit lnSpcReduction="10000"/>
          </a:bodyPr>
          <a:lstStyle/>
          <a:p>
            <a:r>
              <a:rPr lang="en-US" sz="2400" dirty="0"/>
              <a:t>At the 2019 seL4 Summit, we presented work using APT to synthesize packet processing code for TCP and IP</a:t>
            </a:r>
          </a:p>
          <a:p>
            <a:pPr lvl="1"/>
            <a:r>
              <a:rPr lang="en-US" sz="2000" dirty="0"/>
              <a:t>See: https://www.sel4-us.org/summit2019/presentations/11_1_SmithEric_Correct-By-ConstructionNetworkStackSynthesis.pptx</a:t>
            </a:r>
          </a:p>
          <a:p>
            <a:endParaRPr lang="en-US" sz="2400" dirty="0"/>
          </a:p>
          <a:p>
            <a:r>
              <a:rPr lang="en-US" sz="2400" dirty="0"/>
              <a:t>Started with a high-level, simple specification</a:t>
            </a:r>
          </a:p>
          <a:p>
            <a:pPr lvl="1"/>
            <a:r>
              <a:rPr lang="en-US" sz="2000" dirty="0"/>
              <a:t>Packet layout specified declaratively</a:t>
            </a:r>
          </a:p>
          <a:p>
            <a:r>
              <a:rPr lang="en-US" sz="2400" dirty="0"/>
              <a:t>Automatically specialized it for a specific packet layout</a:t>
            </a:r>
          </a:p>
          <a:p>
            <a:r>
              <a:rPr lang="en-US" sz="2400" dirty="0"/>
              <a:t>Automatically synthesized low-level bit manipulation code (shifting, masking, </a:t>
            </a:r>
            <a:r>
              <a:rPr lang="en-US" sz="2400" dirty="0" err="1"/>
              <a:t>etc</a:t>
            </a:r>
            <a:r>
              <a:rPr lang="en-US" sz="2400" dirty="0"/>
              <a:t>)</a:t>
            </a:r>
          </a:p>
          <a:p>
            <a:r>
              <a:rPr lang="en-US" sz="2400" dirty="0"/>
              <a:t>Same derivation script worked for IP and TCP</a:t>
            </a:r>
          </a:p>
          <a:p>
            <a:r>
              <a:rPr lang="en-US" sz="2400" dirty="0"/>
              <a:t>Caveats: Not yet handling TCP/IP options, not yet going all the way to C</a:t>
            </a:r>
          </a:p>
          <a:p>
            <a:endParaRPr lang="en-US" sz="2400" dirty="0"/>
          </a:p>
        </p:txBody>
      </p:sp>
    </p:spTree>
    <p:extLst>
      <p:ext uri="{BB962C8B-B14F-4D97-AF65-F5344CB8AC3E}">
        <p14:creationId xmlns:p14="http://schemas.microsoft.com/office/powerpoint/2010/main" val="2001959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CC37C5-B13E-CC44-B8BD-3E36A6DFE526}"/>
              </a:ext>
            </a:extLst>
          </p:cNvPr>
          <p:cNvSpPr>
            <a:spLocks noGrp="1"/>
          </p:cNvSpPr>
          <p:nvPr>
            <p:ph type="title"/>
          </p:nvPr>
        </p:nvSpPr>
        <p:spPr>
          <a:solidFill>
            <a:schemeClr val="accent6">
              <a:lumMod val="20000"/>
              <a:lumOff val="80000"/>
            </a:schemeClr>
          </a:solidFill>
        </p:spPr>
        <p:txBody>
          <a:bodyPr>
            <a:normAutofit/>
          </a:bodyPr>
          <a:lstStyle/>
          <a:p>
            <a:r>
              <a:rPr lang="en-US" dirty="0"/>
              <a:t>C Code Generation</a:t>
            </a:r>
            <a:br>
              <a:rPr lang="en-US" dirty="0"/>
            </a:br>
            <a:endParaRPr lang="en-US" dirty="0"/>
          </a:p>
        </p:txBody>
      </p:sp>
      <p:sp>
        <p:nvSpPr>
          <p:cNvPr id="7" name="Text Placeholder 6">
            <a:extLst>
              <a:ext uri="{FF2B5EF4-FFF2-40B4-BE49-F238E27FC236}">
                <a16:creationId xmlns:a16="http://schemas.microsoft.com/office/drawing/2014/main" id="{48007F5C-3877-204B-8390-702400FA03F3}"/>
              </a:ext>
            </a:extLst>
          </p:cNvPr>
          <p:cNvSpPr>
            <a:spLocks noGrp="1"/>
          </p:cNvSpPr>
          <p:nvPr>
            <p:ph type="body" idx="1"/>
          </p:nvPr>
        </p:nvSpPr>
        <p:spPr>
          <a:solidFill>
            <a:schemeClr val="accent3">
              <a:lumMod val="20000"/>
              <a:lumOff val="80000"/>
            </a:schemeClr>
          </a:solidFill>
        </p:spPr>
        <p:txBody>
          <a:bodyPr/>
          <a:lstStyle/>
          <a:p>
            <a:endParaRPr lang="en-US" dirty="0"/>
          </a:p>
        </p:txBody>
      </p:sp>
    </p:spTree>
    <p:extLst>
      <p:ext uri="{BB962C8B-B14F-4D97-AF65-F5344CB8AC3E}">
        <p14:creationId xmlns:p14="http://schemas.microsoft.com/office/powerpoint/2010/main" val="379530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AAA784-38A0-234A-A599-C360F00B9B7F}"/>
              </a:ext>
            </a:extLst>
          </p:cNvPr>
          <p:cNvSpPr>
            <a:spLocks noGrp="1"/>
          </p:cNvSpPr>
          <p:nvPr>
            <p:ph type="title"/>
          </p:nvPr>
        </p:nvSpPr>
        <p:spPr/>
        <p:txBody>
          <a:bodyPr/>
          <a:lstStyle/>
          <a:p>
            <a:r>
              <a:rPr lang="en-US"/>
              <a:t>Code Generation</a:t>
            </a:r>
          </a:p>
        </p:txBody>
      </p:sp>
      <p:sp>
        <p:nvSpPr>
          <p:cNvPr id="14" name="Content Placeholder 13">
            <a:extLst>
              <a:ext uri="{FF2B5EF4-FFF2-40B4-BE49-F238E27FC236}">
                <a16:creationId xmlns:a16="http://schemas.microsoft.com/office/drawing/2014/main" id="{B4A6D7F8-2F89-1F4E-88A0-9260253AAF2A}"/>
              </a:ext>
            </a:extLst>
          </p:cNvPr>
          <p:cNvSpPr>
            <a:spLocks noGrp="1"/>
          </p:cNvSpPr>
          <p:nvPr>
            <p:ph sz="half" idx="1"/>
          </p:nvPr>
        </p:nvSpPr>
        <p:spPr>
          <a:xfrm>
            <a:off x="628650" y="1825625"/>
            <a:ext cx="4028410" cy="4351338"/>
          </a:xfrm>
        </p:spPr>
        <p:txBody>
          <a:bodyPr>
            <a:normAutofit/>
          </a:bodyPr>
          <a:lstStyle/>
          <a:p>
            <a:r>
              <a:rPr lang="en-US" dirty="0"/>
              <a:t>Last step of a derivation</a:t>
            </a:r>
          </a:p>
          <a:p>
            <a:r>
              <a:rPr lang="en-US" dirty="0"/>
              <a:t>Changes the language from ACL2 to the target programming language</a:t>
            </a:r>
          </a:p>
          <a:p>
            <a:r>
              <a:rPr lang="en-US" dirty="0"/>
              <a:t>The proofs need a formal semantics of the programming language</a:t>
            </a:r>
          </a:p>
          <a:p>
            <a:r>
              <a:rPr lang="en-US" dirty="0"/>
              <a:t>We are developing a proof-generating C code generator for ACL2</a:t>
            </a:r>
          </a:p>
        </p:txBody>
      </p:sp>
      <p:pic>
        <p:nvPicPr>
          <p:cNvPr id="7" name="Content Placeholder 37" descr="Content Placeholder 37">
            <a:extLst>
              <a:ext uri="{FF2B5EF4-FFF2-40B4-BE49-F238E27FC236}">
                <a16:creationId xmlns:a16="http://schemas.microsoft.com/office/drawing/2014/main" id="{D560DEDE-0D55-FF4D-A44D-7E6BABA1612A}"/>
              </a:ext>
            </a:extLst>
          </p:cNvPr>
          <p:cNvPicPr>
            <a:picLocks noChangeAspect="1"/>
          </p:cNvPicPr>
          <p:nvPr/>
        </p:nvPicPr>
        <p:blipFill>
          <a:blip r:embed="rId2"/>
          <a:stretch>
            <a:fillRect/>
          </a:stretch>
        </p:blipFill>
        <p:spPr>
          <a:xfrm>
            <a:off x="5747931" y="638117"/>
            <a:ext cx="1453192" cy="5797941"/>
          </a:xfrm>
          <a:prstGeom prst="rect">
            <a:avLst/>
          </a:prstGeom>
        </p:spPr>
      </p:pic>
      <p:sp>
        <p:nvSpPr>
          <p:cNvPr id="16" name="Oval 15">
            <a:extLst>
              <a:ext uri="{FF2B5EF4-FFF2-40B4-BE49-F238E27FC236}">
                <a16:creationId xmlns:a16="http://schemas.microsoft.com/office/drawing/2014/main" id="{8B9C52AD-7EFC-CD41-AC73-A72291ECC498}"/>
              </a:ext>
            </a:extLst>
          </p:cNvPr>
          <p:cNvSpPr/>
          <p:nvPr/>
        </p:nvSpPr>
        <p:spPr>
          <a:xfrm>
            <a:off x="5615473" y="5020574"/>
            <a:ext cx="1585650" cy="151824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Right pointing backhand index">
            <a:extLst>
              <a:ext uri="{FF2B5EF4-FFF2-40B4-BE49-F238E27FC236}">
                <a16:creationId xmlns:a16="http://schemas.microsoft.com/office/drawing/2014/main" id="{B054CA8E-8523-F745-8550-3855F4C15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77320" y="5374007"/>
            <a:ext cx="914400" cy="914400"/>
          </a:xfrm>
          <a:prstGeom prst="rect">
            <a:avLst/>
          </a:prstGeom>
        </p:spPr>
      </p:pic>
    </p:spTree>
    <p:extLst>
      <p:ext uri="{BB962C8B-B14F-4D97-AF65-F5344CB8AC3E}">
        <p14:creationId xmlns:p14="http://schemas.microsoft.com/office/powerpoint/2010/main" val="3828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DC8F-64D6-3A45-8345-E6D3BA202ECA}"/>
              </a:ext>
            </a:extLst>
          </p:cNvPr>
          <p:cNvSpPr>
            <a:spLocks noGrp="1"/>
          </p:cNvSpPr>
          <p:nvPr>
            <p:ph type="title"/>
          </p:nvPr>
        </p:nvSpPr>
        <p:spPr>
          <a:xfrm>
            <a:off x="346841" y="365126"/>
            <a:ext cx="8681545" cy="1325563"/>
          </a:xfrm>
        </p:spPr>
        <p:txBody>
          <a:bodyPr/>
          <a:lstStyle/>
          <a:p>
            <a:r>
              <a:rPr lang="en-US" dirty="0"/>
              <a:t>ATC: Kestrel’s C Generator for ACL2</a:t>
            </a:r>
          </a:p>
        </p:txBody>
      </p:sp>
      <p:sp>
        <p:nvSpPr>
          <p:cNvPr id="3" name="Content Placeholder 2">
            <a:extLst>
              <a:ext uri="{FF2B5EF4-FFF2-40B4-BE49-F238E27FC236}">
                <a16:creationId xmlns:a16="http://schemas.microsoft.com/office/drawing/2014/main" id="{70BB49A4-0D94-4A4F-96C6-BFD8FC9690C5}"/>
              </a:ext>
            </a:extLst>
          </p:cNvPr>
          <p:cNvSpPr>
            <a:spLocks noGrp="1"/>
          </p:cNvSpPr>
          <p:nvPr>
            <p:ph idx="1"/>
          </p:nvPr>
        </p:nvSpPr>
        <p:spPr/>
        <p:txBody>
          <a:bodyPr>
            <a:normAutofit fontScale="92500" lnSpcReduction="20000"/>
          </a:bodyPr>
          <a:lstStyle/>
          <a:p>
            <a:r>
              <a:rPr lang="en-US" u="sng" dirty="0"/>
              <a:t>ATC</a:t>
            </a:r>
            <a:r>
              <a:rPr lang="en-US" dirty="0"/>
              <a:t> = ‘</a:t>
            </a:r>
            <a:r>
              <a:rPr lang="en-US" u="sng" dirty="0"/>
              <a:t>A</a:t>
            </a:r>
            <a:r>
              <a:rPr lang="en-US" dirty="0"/>
              <a:t>CL2 </a:t>
            </a:r>
            <a:r>
              <a:rPr lang="en-US" u="sng" dirty="0"/>
              <a:t>T</a:t>
            </a:r>
            <a:r>
              <a:rPr lang="en-US" dirty="0"/>
              <a:t>o </a:t>
            </a:r>
            <a:r>
              <a:rPr lang="en-US" u="sng" dirty="0"/>
              <a:t>C</a:t>
            </a:r>
            <a:r>
              <a:rPr lang="en-US" dirty="0"/>
              <a:t>’</a:t>
            </a:r>
          </a:p>
          <a:p>
            <a:pPr lvl="1"/>
            <a:r>
              <a:rPr lang="en-US" dirty="0"/>
              <a:t>Builds on Kestrel’s existing </a:t>
            </a:r>
            <a:r>
              <a:rPr lang="en-US" u="sng" dirty="0"/>
              <a:t>ATJ</a:t>
            </a:r>
            <a:r>
              <a:rPr lang="en-US" dirty="0"/>
              <a:t> generator(</a:t>
            </a:r>
            <a:r>
              <a:rPr lang="en-US" u="sng" dirty="0"/>
              <a:t>A</a:t>
            </a:r>
            <a:r>
              <a:rPr lang="en-US" dirty="0"/>
              <a:t>CL2 </a:t>
            </a:r>
            <a:r>
              <a:rPr lang="en-US" u="sng" dirty="0"/>
              <a:t>T</a:t>
            </a:r>
            <a:r>
              <a:rPr lang="en-US" dirty="0"/>
              <a:t>o </a:t>
            </a:r>
            <a:r>
              <a:rPr lang="en-US" u="sng" dirty="0"/>
              <a:t>J</a:t>
            </a:r>
            <a:r>
              <a:rPr lang="en-US" dirty="0"/>
              <a:t>ava)</a:t>
            </a:r>
          </a:p>
          <a:p>
            <a:r>
              <a:rPr lang="en-US" dirty="0"/>
              <a:t>Emphasis on</a:t>
            </a:r>
          </a:p>
          <a:p>
            <a:pPr lvl="1"/>
            <a:r>
              <a:rPr lang="en-US" dirty="0"/>
              <a:t>Idiomatic C code</a:t>
            </a:r>
          </a:p>
          <a:p>
            <a:pPr lvl="1"/>
            <a:r>
              <a:rPr lang="en-US" dirty="0"/>
              <a:t>Efficient C code</a:t>
            </a:r>
          </a:p>
          <a:p>
            <a:pPr lvl="1"/>
            <a:r>
              <a:rPr lang="en-US" dirty="0"/>
              <a:t>Verified C code</a:t>
            </a:r>
          </a:p>
          <a:p>
            <a:r>
              <a:rPr lang="en-US" dirty="0"/>
              <a:t>Not aiming at translating arbitrary ACL2 code to C code</a:t>
            </a:r>
          </a:p>
          <a:p>
            <a:r>
              <a:rPr lang="en-US" dirty="0"/>
              <a:t>Instead:</a:t>
            </a:r>
          </a:p>
          <a:p>
            <a:pPr lvl="1"/>
            <a:r>
              <a:rPr lang="en-US" dirty="0"/>
              <a:t>Provides ACL2 representations of C constructs</a:t>
            </a:r>
          </a:p>
          <a:p>
            <a:pPr lvl="1"/>
            <a:r>
              <a:rPr lang="en-US" dirty="0"/>
              <a:t>Expects the user to use APT to target those representations</a:t>
            </a:r>
          </a:p>
          <a:p>
            <a:pPr lvl="1"/>
            <a:r>
              <a:rPr lang="en-US" dirty="0"/>
              <a:t>Recognizes the ACL2 representations and translates them to the corresponding C constructs</a:t>
            </a:r>
          </a:p>
          <a:p>
            <a:pPr lvl="1"/>
            <a:r>
              <a:rPr lang="en-US" dirty="0"/>
              <a:t>Simpler translation </a:t>
            </a:r>
            <a:r>
              <a:rPr lang="en-US" dirty="0">
                <a:sym typeface="Wingdings" pitchFamily="2" charset="2"/>
              </a:rPr>
              <a:t> simpler proofs</a:t>
            </a:r>
            <a:endParaRPr lang="en-US" dirty="0"/>
          </a:p>
        </p:txBody>
      </p:sp>
    </p:spTree>
    <p:extLst>
      <p:ext uri="{BB962C8B-B14F-4D97-AF65-F5344CB8AC3E}">
        <p14:creationId xmlns:p14="http://schemas.microsoft.com/office/powerpoint/2010/main" val="150981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F703-1C6A-0C4D-8ACC-3D712B473445}"/>
              </a:ext>
            </a:extLst>
          </p:cNvPr>
          <p:cNvSpPr>
            <a:spLocks noGrp="1"/>
          </p:cNvSpPr>
          <p:nvPr>
            <p:ph type="title"/>
          </p:nvPr>
        </p:nvSpPr>
        <p:spPr/>
        <p:txBody>
          <a:bodyPr/>
          <a:lstStyle/>
          <a:p>
            <a:r>
              <a:rPr lang="en-US"/>
              <a:t>Synergy between</a:t>
            </a:r>
            <a:br>
              <a:rPr lang="en-US"/>
            </a:br>
            <a:r>
              <a:rPr lang="en-US"/>
              <a:t>APT and ATC</a:t>
            </a:r>
          </a:p>
        </p:txBody>
      </p:sp>
      <p:sp>
        <p:nvSpPr>
          <p:cNvPr id="4" name="Content Placeholder 3">
            <a:extLst>
              <a:ext uri="{FF2B5EF4-FFF2-40B4-BE49-F238E27FC236}">
                <a16:creationId xmlns:a16="http://schemas.microsoft.com/office/drawing/2014/main" id="{086374D2-857A-E54D-B960-C5DD4F6A3123}"/>
              </a:ext>
            </a:extLst>
          </p:cNvPr>
          <p:cNvSpPr>
            <a:spLocks noGrp="1"/>
          </p:cNvSpPr>
          <p:nvPr>
            <p:ph sz="half" idx="1"/>
          </p:nvPr>
        </p:nvSpPr>
        <p:spPr/>
        <p:txBody>
          <a:bodyPr>
            <a:normAutofit fontScale="92500" lnSpcReduction="10000"/>
          </a:bodyPr>
          <a:lstStyle/>
          <a:p>
            <a:r>
              <a:rPr lang="en-US"/>
              <a:t>Use APT to refine spec to use exclusively the ACL2 representations of the C constructs</a:t>
            </a:r>
          </a:p>
          <a:p>
            <a:r>
              <a:rPr lang="en-US"/>
              <a:t>The lowest-level spec is “C written in ACL2”</a:t>
            </a:r>
          </a:p>
          <a:p>
            <a:r>
              <a:rPr lang="en-US"/>
              <a:t>Use ATC to translate the lowest-level spec to the corresponding C code</a:t>
            </a:r>
          </a:p>
          <a:p>
            <a:r>
              <a:rPr lang="en-US"/>
              <a:t>The translation and proof are thus </a:t>
            </a:r>
            <a:r>
              <a:rPr lang="en-US" i="1"/>
              <a:t>relatively</a:t>
            </a:r>
            <a:r>
              <a:rPr lang="en-US"/>
              <a:t> simple</a:t>
            </a:r>
          </a:p>
        </p:txBody>
      </p:sp>
      <p:pic>
        <p:nvPicPr>
          <p:cNvPr id="6" name="Content Placeholder 37" descr="Content Placeholder 37">
            <a:extLst>
              <a:ext uri="{FF2B5EF4-FFF2-40B4-BE49-F238E27FC236}">
                <a16:creationId xmlns:a16="http://schemas.microsoft.com/office/drawing/2014/main" id="{EC022EEF-AF9C-AE43-979B-3B12F4581F1A}"/>
              </a:ext>
            </a:extLst>
          </p:cNvPr>
          <p:cNvPicPr>
            <a:picLocks noChangeAspect="1"/>
          </p:cNvPicPr>
          <p:nvPr/>
        </p:nvPicPr>
        <p:blipFill>
          <a:blip r:embed="rId2"/>
          <a:stretch>
            <a:fillRect/>
          </a:stretch>
        </p:blipFill>
        <p:spPr>
          <a:xfrm>
            <a:off x="5868433" y="588499"/>
            <a:ext cx="1453192" cy="5797941"/>
          </a:xfrm>
          <a:prstGeom prst="rect">
            <a:avLst/>
          </a:prstGeom>
        </p:spPr>
      </p:pic>
      <p:pic>
        <p:nvPicPr>
          <p:cNvPr id="11" name="Graphic 10" descr="Right pointing backhand index">
            <a:extLst>
              <a:ext uri="{FF2B5EF4-FFF2-40B4-BE49-F238E27FC236}">
                <a16:creationId xmlns:a16="http://schemas.microsoft.com/office/drawing/2014/main" id="{69CF9649-63D8-264D-834A-3DA448CD95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152981" y="4913263"/>
            <a:ext cx="914400" cy="914400"/>
          </a:xfrm>
          <a:prstGeom prst="rect">
            <a:avLst/>
          </a:prstGeom>
        </p:spPr>
      </p:pic>
      <p:sp>
        <p:nvSpPr>
          <p:cNvPr id="12" name="TextBox 11">
            <a:extLst>
              <a:ext uri="{FF2B5EF4-FFF2-40B4-BE49-F238E27FC236}">
                <a16:creationId xmlns:a16="http://schemas.microsoft.com/office/drawing/2014/main" id="{DD80484D-C67B-264A-A4C2-1E6E18ABB9D5}"/>
              </a:ext>
            </a:extLst>
          </p:cNvPr>
          <p:cNvSpPr txBox="1"/>
          <p:nvPr/>
        </p:nvSpPr>
        <p:spPr>
          <a:xfrm>
            <a:off x="8067381" y="4928460"/>
            <a:ext cx="864532" cy="923330"/>
          </a:xfrm>
          <a:prstGeom prst="rect">
            <a:avLst/>
          </a:prstGeom>
          <a:noFill/>
        </p:spPr>
        <p:txBody>
          <a:bodyPr wrap="none" rtlCol="0">
            <a:spAutoFit/>
          </a:bodyPr>
          <a:lstStyle/>
          <a:p>
            <a:r>
              <a:rPr lang="en-US"/>
              <a:t>lowest-</a:t>
            </a:r>
          </a:p>
          <a:p>
            <a:r>
              <a:rPr lang="en-US"/>
              <a:t>level</a:t>
            </a:r>
          </a:p>
          <a:p>
            <a:r>
              <a:rPr lang="en-US"/>
              <a:t>spec</a:t>
            </a:r>
          </a:p>
        </p:txBody>
      </p:sp>
      <p:sp>
        <p:nvSpPr>
          <p:cNvPr id="13" name="Oval 12">
            <a:extLst>
              <a:ext uri="{FF2B5EF4-FFF2-40B4-BE49-F238E27FC236}">
                <a16:creationId xmlns:a16="http://schemas.microsoft.com/office/drawing/2014/main" id="{C399746C-D860-0348-8409-4734F6E38E30}"/>
              </a:ext>
            </a:extLst>
          </p:cNvPr>
          <p:cNvSpPr/>
          <p:nvPr/>
        </p:nvSpPr>
        <p:spPr>
          <a:xfrm>
            <a:off x="6021157" y="4990214"/>
            <a:ext cx="1021628" cy="57415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95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181" y="166727"/>
            <a:ext cx="6991670" cy="1325563"/>
          </a:xfrm>
        </p:spPr>
        <p:txBody>
          <a:bodyPr/>
          <a:lstStyle/>
          <a:p>
            <a:r>
              <a:rPr lang="en-US" dirty="0"/>
              <a:t>Who we Are: Kestrel Technology, LLC</a:t>
            </a:r>
          </a:p>
        </p:txBody>
      </p:sp>
      <p:sp>
        <p:nvSpPr>
          <p:cNvPr id="3" name="Content Placeholder 2"/>
          <p:cNvSpPr>
            <a:spLocks noGrp="1"/>
          </p:cNvSpPr>
          <p:nvPr>
            <p:ph idx="1"/>
          </p:nvPr>
        </p:nvSpPr>
        <p:spPr>
          <a:xfrm>
            <a:off x="457200" y="1600204"/>
            <a:ext cx="4225332" cy="4992055"/>
          </a:xfrm>
        </p:spPr>
        <p:txBody>
          <a:bodyPr>
            <a:noAutofit/>
          </a:bodyPr>
          <a:lstStyle/>
          <a:p>
            <a:r>
              <a:rPr lang="en-US" sz="2400" dirty="0"/>
              <a:t>Small business spun out of Kestrel Institute in 2000</a:t>
            </a:r>
          </a:p>
          <a:p>
            <a:r>
              <a:rPr lang="en-US" sz="2400" dirty="0"/>
              <a:t>Applied R&amp;D firm with ambitions to make software safer</a:t>
            </a:r>
          </a:p>
          <a:p>
            <a:r>
              <a:rPr lang="en-US" sz="2400" b="1" dirty="0"/>
              <a:t>Formal network stack synthesis (this project)</a:t>
            </a:r>
          </a:p>
          <a:p>
            <a:r>
              <a:rPr lang="en-US" sz="2400" dirty="0" err="1"/>
              <a:t>CodeHawk</a:t>
            </a:r>
            <a:r>
              <a:rPr lang="en-US" sz="2400" dirty="0"/>
              <a:t> static analyzer</a:t>
            </a:r>
          </a:p>
          <a:p>
            <a:pPr lvl="1"/>
            <a:r>
              <a:rPr lang="en-US" sz="2000" dirty="0"/>
              <a:t>C, x86 binaries, Java</a:t>
            </a:r>
          </a:p>
          <a:p>
            <a:pPr lvl="1"/>
            <a:r>
              <a:rPr lang="en-US" sz="2000" dirty="0"/>
              <a:t>Aims for completeness / soundness</a:t>
            </a:r>
          </a:p>
          <a:p>
            <a:pPr lvl="1"/>
            <a:r>
              <a:rPr lang="en-US" sz="2000" dirty="0"/>
              <a:t>Now open source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85" y="274639"/>
            <a:ext cx="964633" cy="1217651"/>
          </a:xfrm>
          <a:prstGeom prst="rect">
            <a:avLst/>
          </a:prstGeom>
        </p:spPr>
      </p:pic>
      <p:pic>
        <p:nvPicPr>
          <p:cNvPr id="7" name="Picture 6" descr="KI-building-small.jpg">
            <a:extLst>
              <a:ext uri="{FF2B5EF4-FFF2-40B4-BE49-F238E27FC236}">
                <a16:creationId xmlns:a16="http://schemas.microsoft.com/office/drawing/2014/main" id="{0D10E5F7-F7FB-EE47-8E8D-EF067617A198}"/>
              </a:ext>
            </a:extLst>
          </p:cNvPr>
          <p:cNvPicPr>
            <a:picLocks noChangeAspect="1"/>
          </p:cNvPicPr>
          <p:nvPr/>
        </p:nvPicPr>
        <p:blipFill rotWithShape="1">
          <a:blip r:embed="rId3">
            <a:extLst>
              <a:ext uri="{28A0092B-C50C-407E-A947-70E740481C1C}">
                <a14:useLocalDpi xmlns:a14="http://schemas.microsoft.com/office/drawing/2010/main" val="0"/>
              </a:ext>
            </a:extLst>
          </a:blip>
          <a:srcRect l="2" t="13795" r="5731" b="-114"/>
          <a:stretch/>
        </p:blipFill>
        <p:spPr>
          <a:xfrm>
            <a:off x="4807857" y="3671532"/>
            <a:ext cx="3597728" cy="2058941"/>
          </a:xfrm>
          <a:prstGeom prst="rect">
            <a:avLst/>
          </a:prstGeom>
        </p:spPr>
      </p:pic>
      <p:sp>
        <p:nvSpPr>
          <p:cNvPr id="8" name="Content Placeholder 2">
            <a:extLst>
              <a:ext uri="{FF2B5EF4-FFF2-40B4-BE49-F238E27FC236}">
                <a16:creationId xmlns:a16="http://schemas.microsoft.com/office/drawing/2014/main" id="{9EA25541-2FF5-0C45-8BBB-4C14F0EABCE5}"/>
              </a:ext>
            </a:extLst>
          </p:cNvPr>
          <p:cNvSpPr txBox="1">
            <a:spLocks/>
          </p:cNvSpPr>
          <p:nvPr/>
        </p:nvSpPr>
        <p:spPr>
          <a:xfrm>
            <a:off x="5369777" y="5748616"/>
            <a:ext cx="3035808" cy="8436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00" dirty="0"/>
              <a:t>Palo Alto, CA</a:t>
            </a:r>
          </a:p>
          <a:p>
            <a:pPr marL="0" indent="0" algn="r">
              <a:buNone/>
            </a:pPr>
            <a:r>
              <a:rPr lang="en-US" sz="1800" dirty="0"/>
              <a:t>http://</a:t>
            </a:r>
            <a:r>
              <a:rPr lang="en-US" sz="1800" dirty="0" err="1"/>
              <a:t>kestreltechnology.com</a:t>
            </a:r>
            <a:r>
              <a:rPr lang="en-US" sz="1800" dirty="0"/>
              <a:t>/</a:t>
            </a:r>
          </a:p>
        </p:txBody>
      </p:sp>
      <p:sp>
        <p:nvSpPr>
          <p:cNvPr id="9" name="Content Placeholder 2">
            <a:extLst>
              <a:ext uri="{FF2B5EF4-FFF2-40B4-BE49-F238E27FC236}">
                <a16:creationId xmlns:a16="http://schemas.microsoft.com/office/drawing/2014/main" id="{9618DFBD-0476-AF41-A9D9-BD0EB7273902}"/>
              </a:ext>
            </a:extLst>
          </p:cNvPr>
          <p:cNvSpPr txBox="1">
            <a:spLocks/>
          </p:cNvSpPr>
          <p:nvPr/>
        </p:nvSpPr>
        <p:spPr>
          <a:xfrm>
            <a:off x="4682532" y="1609834"/>
            <a:ext cx="4408917" cy="190080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Formal Unit Tester</a:t>
            </a:r>
          </a:p>
          <a:p>
            <a:pPr lvl="1"/>
            <a:r>
              <a:rPr lang="en-US" sz="2000" dirty="0"/>
              <a:t>Supplement unit tests with small proofs about your code</a:t>
            </a:r>
          </a:p>
          <a:p>
            <a:r>
              <a:rPr lang="en-US" sz="2400" dirty="0"/>
              <a:t>x86 binary analysis</a:t>
            </a:r>
          </a:p>
          <a:p>
            <a:pPr lvl="1"/>
            <a:r>
              <a:rPr lang="en-US" sz="2000" dirty="0"/>
              <a:t>Lift into logic for verification, matching, and analysis</a:t>
            </a:r>
          </a:p>
        </p:txBody>
      </p:sp>
    </p:spTree>
    <p:extLst>
      <p:ext uri="{BB962C8B-B14F-4D97-AF65-F5344CB8AC3E}">
        <p14:creationId xmlns:p14="http://schemas.microsoft.com/office/powerpoint/2010/main" val="70434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78C6E-A0FA-DB42-8BF9-6171E7FCB1E7}"/>
              </a:ext>
            </a:extLst>
          </p:cNvPr>
          <p:cNvSpPr>
            <a:spLocks noGrp="1"/>
          </p:cNvSpPr>
          <p:nvPr>
            <p:ph type="title"/>
          </p:nvPr>
        </p:nvSpPr>
        <p:spPr/>
        <p:txBody>
          <a:bodyPr>
            <a:normAutofit/>
          </a:bodyPr>
          <a:lstStyle/>
          <a:p>
            <a:r>
              <a:rPr lang="en-US"/>
              <a:t>A Simple Concrete Example of</a:t>
            </a:r>
            <a:br>
              <a:rPr lang="en-US"/>
            </a:br>
            <a:r>
              <a:rPr lang="en-US"/>
              <a:t>“C Written in ACL2”...</a:t>
            </a:r>
          </a:p>
        </p:txBody>
      </p:sp>
      <p:sp>
        <p:nvSpPr>
          <p:cNvPr id="7" name="TextBox 6">
            <a:extLst>
              <a:ext uri="{FF2B5EF4-FFF2-40B4-BE49-F238E27FC236}">
                <a16:creationId xmlns:a16="http://schemas.microsoft.com/office/drawing/2014/main" id="{6E02FA90-BE03-9A45-9F52-1AA38268F433}"/>
              </a:ext>
            </a:extLst>
          </p:cNvPr>
          <p:cNvSpPr txBox="1"/>
          <p:nvPr/>
        </p:nvSpPr>
        <p:spPr>
          <a:xfrm>
            <a:off x="313119" y="2827248"/>
            <a:ext cx="8802410" cy="2246769"/>
          </a:xfrm>
          <a:prstGeom prst="rect">
            <a:avLst/>
          </a:prstGeom>
          <a:noFill/>
        </p:spPr>
        <p:txBody>
          <a:bodyPr wrap="none" rtlCol="0">
            <a:spAutoFit/>
          </a:bodyPr>
          <a:lstStyle/>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(defun |f| (|x| |y| |z|)</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(declare (xargs :guard (and (c::sintp |x|)</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(c::sintp |y|)</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(c::sintp |z|)</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 ; more restrictions</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(c::sint-mul (c::sint-add |x| |y|)</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(c::sint-sub |z| (c::sint-const 3))))</a:t>
            </a:r>
          </a:p>
        </p:txBody>
      </p:sp>
      <p:sp>
        <p:nvSpPr>
          <p:cNvPr id="14" name="TextBox 13">
            <a:extLst>
              <a:ext uri="{FF2B5EF4-FFF2-40B4-BE49-F238E27FC236}">
                <a16:creationId xmlns:a16="http://schemas.microsoft.com/office/drawing/2014/main" id="{5F091AAE-C049-5742-963E-2D41422ED3A9}"/>
              </a:ext>
            </a:extLst>
          </p:cNvPr>
          <p:cNvSpPr txBox="1"/>
          <p:nvPr/>
        </p:nvSpPr>
        <p:spPr>
          <a:xfrm>
            <a:off x="34445" y="6488668"/>
            <a:ext cx="2085892" cy="369332"/>
          </a:xfrm>
          <a:prstGeom prst="rect">
            <a:avLst/>
          </a:prstGeom>
          <a:noFill/>
        </p:spPr>
        <p:txBody>
          <a:bodyPr wrap="none" rtlCol="0">
            <a:spAutoFit/>
          </a:bodyPr>
          <a:lstStyle/>
          <a:p>
            <a:r>
              <a:rPr lang="en-US"/>
              <a:t>(*) ‘sint’ = signed int</a:t>
            </a:r>
          </a:p>
        </p:txBody>
      </p:sp>
      <p:grpSp>
        <p:nvGrpSpPr>
          <p:cNvPr id="32" name="Group 31">
            <a:extLst>
              <a:ext uri="{FF2B5EF4-FFF2-40B4-BE49-F238E27FC236}">
                <a16:creationId xmlns:a16="http://schemas.microsoft.com/office/drawing/2014/main" id="{9EC43113-37C9-CE48-9112-EFAEDE8F630F}"/>
              </a:ext>
            </a:extLst>
          </p:cNvPr>
          <p:cNvGrpSpPr/>
          <p:nvPr/>
        </p:nvGrpSpPr>
        <p:grpSpPr>
          <a:xfrm>
            <a:off x="34445" y="2249113"/>
            <a:ext cx="2452403" cy="629070"/>
            <a:chOff x="34445" y="2249113"/>
            <a:chExt cx="2452403" cy="629070"/>
          </a:xfrm>
        </p:grpSpPr>
        <p:sp>
          <p:nvSpPr>
            <p:cNvPr id="8" name="TextBox 7">
              <a:extLst>
                <a:ext uri="{FF2B5EF4-FFF2-40B4-BE49-F238E27FC236}">
                  <a16:creationId xmlns:a16="http://schemas.microsoft.com/office/drawing/2014/main" id="{D02C6DFF-472E-0C4F-9181-737B089DDA41}"/>
                </a:ext>
              </a:extLst>
            </p:cNvPr>
            <p:cNvSpPr txBox="1"/>
            <p:nvPr/>
          </p:nvSpPr>
          <p:spPr>
            <a:xfrm>
              <a:off x="34445" y="2249113"/>
              <a:ext cx="2452403" cy="369332"/>
            </a:xfrm>
            <a:prstGeom prst="rect">
              <a:avLst/>
            </a:prstGeom>
            <a:noFill/>
          </p:spPr>
          <p:txBody>
            <a:bodyPr wrap="none" rtlCol="0">
              <a:spAutoFit/>
            </a:bodyPr>
            <a:lstStyle/>
            <a:p>
              <a:r>
                <a:rPr lang="en-US"/>
                <a:t>ACL2 function definition</a:t>
              </a:r>
            </a:p>
          </p:txBody>
        </p:sp>
        <p:cxnSp>
          <p:nvCxnSpPr>
            <p:cNvPr id="16" name="Straight Connector 15">
              <a:extLst>
                <a:ext uri="{FF2B5EF4-FFF2-40B4-BE49-F238E27FC236}">
                  <a16:creationId xmlns:a16="http://schemas.microsoft.com/office/drawing/2014/main" id="{2C0E7A0B-97B1-794A-81AC-7E207913C6F9}"/>
                </a:ext>
              </a:extLst>
            </p:cNvPr>
            <p:cNvCxnSpPr>
              <a:cxnSpLocks/>
            </p:cNvCxnSpPr>
            <p:nvPr/>
          </p:nvCxnSpPr>
          <p:spPr>
            <a:xfrm>
              <a:off x="1332412" y="2581752"/>
              <a:ext cx="47897" cy="2964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847076B9-5714-3243-9BBD-AB75EEBCD612}"/>
              </a:ext>
            </a:extLst>
          </p:cNvPr>
          <p:cNvGrpSpPr/>
          <p:nvPr/>
        </p:nvGrpSpPr>
        <p:grpSpPr>
          <a:xfrm>
            <a:off x="6030686" y="2295279"/>
            <a:ext cx="2340384" cy="902157"/>
            <a:chOff x="6030686" y="2295279"/>
            <a:chExt cx="2340384" cy="902157"/>
          </a:xfrm>
        </p:grpSpPr>
        <p:sp>
          <p:nvSpPr>
            <p:cNvPr id="9" name="TextBox 8">
              <a:extLst>
                <a:ext uri="{FF2B5EF4-FFF2-40B4-BE49-F238E27FC236}">
                  <a16:creationId xmlns:a16="http://schemas.microsoft.com/office/drawing/2014/main" id="{EE1810C7-072F-BE44-963A-6263684ADEA6}"/>
                </a:ext>
              </a:extLst>
            </p:cNvPr>
            <p:cNvSpPr txBox="1"/>
            <p:nvPr/>
          </p:nvSpPr>
          <p:spPr>
            <a:xfrm>
              <a:off x="6030686" y="2295279"/>
              <a:ext cx="2340384" cy="646331"/>
            </a:xfrm>
            <a:prstGeom prst="rect">
              <a:avLst/>
            </a:prstGeom>
            <a:noFill/>
          </p:spPr>
          <p:txBody>
            <a:bodyPr wrap="none" rtlCol="0">
              <a:spAutoFit/>
            </a:bodyPr>
            <a:lstStyle/>
            <a:p>
              <a:pPr algn="ctr"/>
              <a:r>
                <a:rPr lang="en-US"/>
                <a:t>ACL2 representation of</a:t>
              </a:r>
            </a:p>
            <a:p>
              <a:pPr algn="ctr"/>
              <a:r>
                <a:rPr lang="en-US"/>
                <a:t>the </a:t>
              </a:r>
              <a:r>
                <a:rPr lang="en-US" i="1"/>
                <a:t>signed int</a:t>
              </a:r>
              <a:r>
                <a:rPr lang="en-US"/>
                <a:t> type</a:t>
              </a:r>
            </a:p>
          </p:txBody>
        </p:sp>
        <p:cxnSp>
          <p:nvCxnSpPr>
            <p:cNvPr id="18" name="Straight Connector 17">
              <a:extLst>
                <a:ext uri="{FF2B5EF4-FFF2-40B4-BE49-F238E27FC236}">
                  <a16:creationId xmlns:a16="http://schemas.microsoft.com/office/drawing/2014/main" id="{1F94F991-FE10-8548-AB05-CB171B79A672}"/>
                </a:ext>
              </a:extLst>
            </p:cNvPr>
            <p:cNvCxnSpPr>
              <a:cxnSpLocks/>
            </p:cNvCxnSpPr>
            <p:nvPr/>
          </p:nvCxnSpPr>
          <p:spPr>
            <a:xfrm flipH="1">
              <a:off x="6174377" y="2878183"/>
              <a:ext cx="222069" cy="319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6074B313-F052-3D40-812E-D9E5B0BC5314}"/>
              </a:ext>
            </a:extLst>
          </p:cNvPr>
          <p:cNvGrpSpPr/>
          <p:nvPr/>
        </p:nvGrpSpPr>
        <p:grpSpPr>
          <a:xfrm>
            <a:off x="91031" y="4668823"/>
            <a:ext cx="2440220" cy="877962"/>
            <a:chOff x="91031" y="4668823"/>
            <a:chExt cx="2440220" cy="877962"/>
          </a:xfrm>
        </p:grpSpPr>
        <p:sp>
          <p:nvSpPr>
            <p:cNvPr id="12" name="TextBox 11">
              <a:extLst>
                <a:ext uri="{FF2B5EF4-FFF2-40B4-BE49-F238E27FC236}">
                  <a16:creationId xmlns:a16="http://schemas.microsoft.com/office/drawing/2014/main" id="{B7D47943-D0FA-3344-9374-2CBD211DAD95}"/>
                </a:ext>
              </a:extLst>
            </p:cNvPr>
            <p:cNvSpPr txBox="1"/>
            <p:nvPr/>
          </p:nvSpPr>
          <p:spPr>
            <a:xfrm>
              <a:off x="91031" y="4900454"/>
              <a:ext cx="2440220" cy="646331"/>
            </a:xfrm>
            <a:prstGeom prst="rect">
              <a:avLst/>
            </a:prstGeom>
            <a:noFill/>
          </p:spPr>
          <p:txBody>
            <a:bodyPr wrap="none" rtlCol="0">
              <a:spAutoFit/>
            </a:bodyPr>
            <a:lstStyle/>
            <a:p>
              <a:pPr algn="ctr"/>
              <a:r>
                <a:rPr lang="en-US"/>
                <a:t>ACL2 representation of</a:t>
              </a:r>
            </a:p>
            <a:p>
              <a:pPr algn="ctr"/>
              <a:r>
                <a:rPr lang="en-US" i="1"/>
                <a:t>signed int</a:t>
              </a:r>
              <a:r>
                <a:rPr lang="en-US"/>
                <a:t> multiplication</a:t>
              </a:r>
            </a:p>
          </p:txBody>
        </p:sp>
        <p:cxnSp>
          <p:nvCxnSpPr>
            <p:cNvPr id="20" name="Straight Connector 19">
              <a:extLst>
                <a:ext uri="{FF2B5EF4-FFF2-40B4-BE49-F238E27FC236}">
                  <a16:creationId xmlns:a16="http://schemas.microsoft.com/office/drawing/2014/main" id="{F1ABC861-2111-3741-9F10-57AE4BFA376B}"/>
                </a:ext>
              </a:extLst>
            </p:cNvPr>
            <p:cNvCxnSpPr>
              <a:cxnSpLocks/>
            </p:cNvCxnSpPr>
            <p:nvPr/>
          </p:nvCxnSpPr>
          <p:spPr>
            <a:xfrm flipH="1">
              <a:off x="1419497" y="4668823"/>
              <a:ext cx="74024" cy="2877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13573060-01FA-7446-A239-CE13527C294A}"/>
              </a:ext>
            </a:extLst>
          </p:cNvPr>
          <p:cNvGrpSpPr/>
          <p:nvPr/>
        </p:nvGrpSpPr>
        <p:grpSpPr>
          <a:xfrm>
            <a:off x="3125968" y="4965518"/>
            <a:ext cx="2340384" cy="868570"/>
            <a:chOff x="3125968" y="4965518"/>
            <a:chExt cx="2340384" cy="868570"/>
          </a:xfrm>
        </p:grpSpPr>
        <p:sp>
          <p:nvSpPr>
            <p:cNvPr id="11" name="TextBox 10">
              <a:extLst>
                <a:ext uri="{FF2B5EF4-FFF2-40B4-BE49-F238E27FC236}">
                  <a16:creationId xmlns:a16="http://schemas.microsoft.com/office/drawing/2014/main" id="{3B804421-70CA-2243-9B6A-E8ED916F6670}"/>
                </a:ext>
              </a:extLst>
            </p:cNvPr>
            <p:cNvSpPr txBox="1"/>
            <p:nvPr/>
          </p:nvSpPr>
          <p:spPr>
            <a:xfrm>
              <a:off x="3125968" y="5187757"/>
              <a:ext cx="2340384" cy="646331"/>
            </a:xfrm>
            <a:prstGeom prst="rect">
              <a:avLst/>
            </a:prstGeom>
            <a:noFill/>
          </p:spPr>
          <p:txBody>
            <a:bodyPr wrap="none" rtlCol="0">
              <a:spAutoFit/>
            </a:bodyPr>
            <a:lstStyle/>
            <a:p>
              <a:pPr algn="ctr"/>
              <a:r>
                <a:rPr lang="en-US"/>
                <a:t>ACL2 representation of</a:t>
              </a:r>
            </a:p>
            <a:p>
              <a:pPr algn="ctr"/>
              <a:r>
                <a:rPr lang="en-US" i="1"/>
                <a:t>signed int</a:t>
              </a:r>
              <a:r>
                <a:rPr lang="en-US"/>
                <a:t> subtraction</a:t>
              </a:r>
            </a:p>
          </p:txBody>
        </p:sp>
        <p:cxnSp>
          <p:nvCxnSpPr>
            <p:cNvPr id="22" name="Straight Connector 21">
              <a:extLst>
                <a:ext uri="{FF2B5EF4-FFF2-40B4-BE49-F238E27FC236}">
                  <a16:creationId xmlns:a16="http://schemas.microsoft.com/office/drawing/2014/main" id="{B7A7A710-93D1-0448-B64C-DFAD16C1E7D2}"/>
                </a:ext>
              </a:extLst>
            </p:cNvPr>
            <p:cNvCxnSpPr>
              <a:cxnSpLocks/>
            </p:cNvCxnSpPr>
            <p:nvPr/>
          </p:nvCxnSpPr>
          <p:spPr>
            <a:xfrm>
              <a:off x="3940629" y="4965518"/>
              <a:ext cx="130628" cy="277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DCF21A18-C963-DC4B-B000-6F0B6A1039FC}"/>
              </a:ext>
            </a:extLst>
          </p:cNvPr>
          <p:cNvGrpSpPr/>
          <p:nvPr/>
        </p:nvGrpSpPr>
        <p:grpSpPr>
          <a:xfrm>
            <a:off x="5986733" y="4970796"/>
            <a:ext cx="2672206" cy="860110"/>
            <a:chOff x="5986733" y="4970796"/>
            <a:chExt cx="2672206" cy="860110"/>
          </a:xfrm>
        </p:grpSpPr>
        <p:sp>
          <p:nvSpPr>
            <p:cNvPr id="10" name="TextBox 9">
              <a:extLst>
                <a:ext uri="{FF2B5EF4-FFF2-40B4-BE49-F238E27FC236}">
                  <a16:creationId xmlns:a16="http://schemas.microsoft.com/office/drawing/2014/main" id="{B57FD509-16C4-DF44-A8AC-3BA488BBD4EC}"/>
                </a:ext>
              </a:extLst>
            </p:cNvPr>
            <p:cNvSpPr txBox="1"/>
            <p:nvPr/>
          </p:nvSpPr>
          <p:spPr>
            <a:xfrm>
              <a:off x="5986733" y="5184575"/>
              <a:ext cx="2672206" cy="646331"/>
            </a:xfrm>
            <a:prstGeom prst="rect">
              <a:avLst/>
            </a:prstGeom>
            <a:noFill/>
          </p:spPr>
          <p:txBody>
            <a:bodyPr wrap="none" rtlCol="0">
              <a:spAutoFit/>
            </a:bodyPr>
            <a:lstStyle/>
            <a:p>
              <a:pPr algn="ctr"/>
              <a:r>
                <a:rPr lang="en-US"/>
                <a:t>ACL2 representation of</a:t>
              </a:r>
            </a:p>
            <a:p>
              <a:pPr algn="ctr"/>
              <a:r>
                <a:rPr lang="en-US"/>
                <a:t>the C </a:t>
              </a:r>
              <a:r>
                <a:rPr lang="en-US" i="1"/>
                <a:t>signed int</a:t>
              </a:r>
              <a:r>
                <a:rPr lang="en-US"/>
                <a:t> constant 3</a:t>
              </a:r>
            </a:p>
          </p:txBody>
        </p:sp>
        <p:cxnSp>
          <p:nvCxnSpPr>
            <p:cNvPr id="24" name="Straight Connector 23">
              <a:extLst>
                <a:ext uri="{FF2B5EF4-FFF2-40B4-BE49-F238E27FC236}">
                  <a16:creationId xmlns:a16="http://schemas.microsoft.com/office/drawing/2014/main" id="{F6A4A66D-FD46-9E4E-85BD-8784A5E303EE}"/>
                </a:ext>
              </a:extLst>
            </p:cNvPr>
            <p:cNvCxnSpPr>
              <a:cxnSpLocks/>
            </p:cNvCxnSpPr>
            <p:nvPr/>
          </p:nvCxnSpPr>
          <p:spPr>
            <a:xfrm>
              <a:off x="6810416" y="4970796"/>
              <a:ext cx="130628" cy="277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27F96C3-A21B-2F4F-9A8A-C1692AE0644C}"/>
              </a:ext>
            </a:extLst>
          </p:cNvPr>
          <p:cNvGrpSpPr/>
          <p:nvPr/>
        </p:nvGrpSpPr>
        <p:grpSpPr>
          <a:xfrm>
            <a:off x="2074872" y="3508154"/>
            <a:ext cx="2340384" cy="889016"/>
            <a:chOff x="2074872" y="3508154"/>
            <a:chExt cx="2340384" cy="889016"/>
          </a:xfrm>
        </p:grpSpPr>
        <p:sp>
          <p:nvSpPr>
            <p:cNvPr id="13" name="TextBox 12">
              <a:extLst>
                <a:ext uri="{FF2B5EF4-FFF2-40B4-BE49-F238E27FC236}">
                  <a16:creationId xmlns:a16="http://schemas.microsoft.com/office/drawing/2014/main" id="{FBC395D2-1978-3F45-B9D3-ECD937E00BB0}"/>
                </a:ext>
              </a:extLst>
            </p:cNvPr>
            <p:cNvSpPr txBox="1"/>
            <p:nvPr/>
          </p:nvSpPr>
          <p:spPr>
            <a:xfrm>
              <a:off x="2074872" y="3508154"/>
              <a:ext cx="2340384" cy="646331"/>
            </a:xfrm>
            <a:prstGeom prst="rect">
              <a:avLst/>
            </a:prstGeom>
            <a:noFill/>
          </p:spPr>
          <p:txBody>
            <a:bodyPr wrap="none" rtlCol="0">
              <a:spAutoFit/>
            </a:bodyPr>
            <a:lstStyle/>
            <a:p>
              <a:r>
                <a:rPr lang="en-US"/>
                <a:t>ACL2 representation of</a:t>
              </a:r>
            </a:p>
            <a:p>
              <a:r>
                <a:rPr lang="en-US" i="1"/>
                <a:t>signed int</a:t>
              </a:r>
              <a:r>
                <a:rPr lang="en-US"/>
                <a:t> addition</a:t>
              </a:r>
            </a:p>
          </p:txBody>
        </p:sp>
        <p:cxnSp>
          <p:nvCxnSpPr>
            <p:cNvPr id="25" name="Straight Connector 24">
              <a:extLst>
                <a:ext uri="{FF2B5EF4-FFF2-40B4-BE49-F238E27FC236}">
                  <a16:creationId xmlns:a16="http://schemas.microsoft.com/office/drawing/2014/main" id="{5278CB14-020C-614C-81AB-FD11B6369287}"/>
                </a:ext>
              </a:extLst>
            </p:cNvPr>
            <p:cNvCxnSpPr>
              <a:cxnSpLocks/>
            </p:cNvCxnSpPr>
            <p:nvPr/>
          </p:nvCxnSpPr>
          <p:spPr>
            <a:xfrm>
              <a:off x="3474721" y="4119204"/>
              <a:ext cx="130628" cy="277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0D30ECF5-12CB-CE44-BFED-AEEBE5750D1A}"/>
              </a:ext>
            </a:extLst>
          </p:cNvPr>
          <p:cNvGrpSpPr/>
          <p:nvPr/>
        </p:nvGrpSpPr>
        <p:grpSpPr>
          <a:xfrm>
            <a:off x="4071258" y="2204507"/>
            <a:ext cx="1567614" cy="992929"/>
            <a:chOff x="4071258" y="2204507"/>
            <a:chExt cx="1567614" cy="992929"/>
          </a:xfrm>
        </p:grpSpPr>
        <p:sp>
          <p:nvSpPr>
            <p:cNvPr id="26" name="TextBox 25">
              <a:extLst>
                <a:ext uri="{FF2B5EF4-FFF2-40B4-BE49-F238E27FC236}">
                  <a16:creationId xmlns:a16="http://schemas.microsoft.com/office/drawing/2014/main" id="{13F0C0E0-229F-8F4E-A70C-F75BA38D781C}"/>
                </a:ext>
              </a:extLst>
            </p:cNvPr>
            <p:cNvSpPr txBox="1"/>
            <p:nvPr/>
          </p:nvSpPr>
          <p:spPr>
            <a:xfrm>
              <a:off x="4313701" y="2204507"/>
              <a:ext cx="1325171" cy="646331"/>
            </a:xfrm>
            <a:prstGeom prst="rect">
              <a:avLst/>
            </a:prstGeom>
            <a:noFill/>
          </p:spPr>
          <p:txBody>
            <a:bodyPr wrap="none" rtlCol="0">
              <a:spAutoFit/>
            </a:bodyPr>
            <a:lstStyle/>
            <a:p>
              <a:pPr algn="ctr"/>
              <a:r>
                <a:rPr lang="en-US"/>
                <a:t>“domain” of</a:t>
              </a:r>
            </a:p>
            <a:p>
              <a:pPr algn="ctr"/>
              <a:r>
                <a:rPr lang="en-US"/>
                <a:t>the function</a:t>
              </a:r>
            </a:p>
          </p:txBody>
        </p:sp>
        <p:cxnSp>
          <p:nvCxnSpPr>
            <p:cNvPr id="28" name="Straight Connector 27">
              <a:extLst>
                <a:ext uri="{FF2B5EF4-FFF2-40B4-BE49-F238E27FC236}">
                  <a16:creationId xmlns:a16="http://schemas.microsoft.com/office/drawing/2014/main" id="{9A13F1E7-D1A7-6042-9942-A7138E029E99}"/>
                </a:ext>
              </a:extLst>
            </p:cNvPr>
            <p:cNvCxnSpPr>
              <a:cxnSpLocks/>
            </p:cNvCxnSpPr>
            <p:nvPr/>
          </p:nvCxnSpPr>
          <p:spPr>
            <a:xfrm flipH="1">
              <a:off x="4071258" y="2827248"/>
              <a:ext cx="409302" cy="370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47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69EBC-0BB9-C441-BE52-B7F0F2468E24}"/>
              </a:ext>
            </a:extLst>
          </p:cNvPr>
          <p:cNvSpPr>
            <a:spLocks noGrp="1"/>
          </p:cNvSpPr>
          <p:nvPr>
            <p:ph type="title"/>
          </p:nvPr>
        </p:nvSpPr>
        <p:spPr/>
        <p:txBody>
          <a:bodyPr/>
          <a:lstStyle/>
          <a:p>
            <a:r>
              <a:rPr lang="en-US"/>
              <a:t>... and Its Translation to C</a:t>
            </a:r>
          </a:p>
        </p:txBody>
      </p:sp>
      <p:sp>
        <p:nvSpPr>
          <p:cNvPr id="3" name="TextBox 2">
            <a:extLst>
              <a:ext uri="{FF2B5EF4-FFF2-40B4-BE49-F238E27FC236}">
                <a16:creationId xmlns:a16="http://schemas.microsoft.com/office/drawing/2014/main" id="{27873472-2733-034E-9895-F389A3393E3C}"/>
              </a:ext>
            </a:extLst>
          </p:cNvPr>
          <p:cNvSpPr txBox="1"/>
          <p:nvPr/>
        </p:nvSpPr>
        <p:spPr>
          <a:xfrm>
            <a:off x="170795" y="1784655"/>
            <a:ext cx="8802410" cy="2246769"/>
          </a:xfrm>
          <a:prstGeom prst="rect">
            <a:avLst/>
          </a:prstGeom>
          <a:noFill/>
        </p:spPr>
        <p:txBody>
          <a:bodyPr wrap="none" rtlCol="0">
            <a:spAutoFit/>
          </a:bodyPr>
          <a:lstStyle/>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(defun |f| (|x| |y| |z|)</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(declare (xargs :guard (and (c::sintp |x|)</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(c::sintp |y|)</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(c::sintp |z|)</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 ; more restrictions</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(c::sint-mul (c::sint-add |x| |y|)</a:t>
            </a:r>
          </a:p>
          <a:p>
            <a:r>
              <a:rPr lang="en-US" sz="2000" b="1">
                <a:solidFill>
                  <a:srgbClr val="C00000"/>
                </a:solidFill>
                <a:latin typeface="Courier New" panose="02070309020205020404" pitchFamily="49" charset="0"/>
                <a:ea typeface="Osaka Regular-Mono" panose="020B0600000000000000" pitchFamily="34" charset="-128"/>
                <a:cs typeface="Courier New" panose="02070309020205020404" pitchFamily="49" charset="0"/>
              </a:rPr>
              <a:t>               (c::sint-sub |z| (c::sint-const 3))))</a:t>
            </a:r>
          </a:p>
        </p:txBody>
      </p:sp>
      <p:sp>
        <p:nvSpPr>
          <p:cNvPr id="4" name="TextBox 3">
            <a:extLst>
              <a:ext uri="{FF2B5EF4-FFF2-40B4-BE49-F238E27FC236}">
                <a16:creationId xmlns:a16="http://schemas.microsoft.com/office/drawing/2014/main" id="{1DF98920-7B42-7E4C-9215-9F482196EBA3}"/>
              </a:ext>
            </a:extLst>
          </p:cNvPr>
          <p:cNvSpPr txBox="1"/>
          <p:nvPr/>
        </p:nvSpPr>
        <p:spPr>
          <a:xfrm>
            <a:off x="2248287" y="5403889"/>
            <a:ext cx="4647426" cy="1015663"/>
          </a:xfrm>
          <a:prstGeom prst="rect">
            <a:avLst/>
          </a:prstGeom>
          <a:noFill/>
        </p:spPr>
        <p:txBody>
          <a:bodyPr wrap="none" rtlCol="0">
            <a:spAutoFit/>
          </a:bodyPr>
          <a:lstStyle/>
          <a:p>
            <a:r>
              <a:rPr lang="en-US" sz="2000" b="1">
                <a:solidFill>
                  <a:srgbClr val="0070C0"/>
                </a:solidFill>
                <a:latin typeface="Courier New" panose="02070309020205020404" pitchFamily="49" charset="0"/>
                <a:ea typeface="Osaka Regular-Mono" panose="020B0600000000000000" pitchFamily="34" charset="-128"/>
                <a:cs typeface="Courier New" panose="02070309020205020404" pitchFamily="49" charset="0"/>
              </a:rPr>
              <a:t>int f(int x, int y, int z) {</a:t>
            </a:r>
          </a:p>
          <a:p>
            <a:r>
              <a:rPr lang="en-US" sz="2000" b="1">
                <a:solidFill>
                  <a:srgbClr val="0070C0"/>
                </a:solidFill>
                <a:latin typeface="Courier New" panose="02070309020205020404" pitchFamily="49" charset="0"/>
                <a:ea typeface="Osaka Regular-Mono" panose="020B0600000000000000" pitchFamily="34" charset="-128"/>
                <a:cs typeface="Courier New" panose="02070309020205020404" pitchFamily="49" charset="0"/>
              </a:rPr>
              <a:t>    return (x + y) * (z - 3);</a:t>
            </a:r>
          </a:p>
          <a:p>
            <a:r>
              <a:rPr lang="en-US" sz="2000" b="1">
                <a:solidFill>
                  <a:srgbClr val="0070C0"/>
                </a:solidFill>
                <a:latin typeface="Courier New" panose="02070309020205020404" pitchFamily="49" charset="0"/>
                <a:ea typeface="Osaka Regular-Mono" panose="020B0600000000000000" pitchFamily="34" charset="-128"/>
                <a:cs typeface="Courier New" panose="02070309020205020404" pitchFamily="49" charset="0"/>
              </a:rPr>
              <a:t>}</a:t>
            </a:r>
          </a:p>
        </p:txBody>
      </p:sp>
      <p:sp>
        <p:nvSpPr>
          <p:cNvPr id="5" name="Down Arrow 4">
            <a:extLst>
              <a:ext uri="{FF2B5EF4-FFF2-40B4-BE49-F238E27FC236}">
                <a16:creationId xmlns:a16="http://schemas.microsoft.com/office/drawing/2014/main" id="{63C36650-B658-204F-AB0E-FD2696D007FC}"/>
              </a:ext>
            </a:extLst>
          </p:cNvPr>
          <p:cNvSpPr/>
          <p:nvPr/>
        </p:nvSpPr>
        <p:spPr>
          <a:xfrm>
            <a:off x="3562519" y="4126938"/>
            <a:ext cx="2018962" cy="1181437"/>
          </a:xfrm>
          <a:prstGeom prst="downArrow">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n w="12700">
                  <a:solidFill>
                    <a:schemeClr val="tx1"/>
                  </a:solidFill>
                </a:ln>
              </a:rPr>
              <a:t>ATC</a:t>
            </a:r>
          </a:p>
        </p:txBody>
      </p:sp>
      <p:sp>
        <p:nvSpPr>
          <p:cNvPr id="6" name="TextBox 5">
            <a:extLst>
              <a:ext uri="{FF2B5EF4-FFF2-40B4-BE49-F238E27FC236}">
                <a16:creationId xmlns:a16="http://schemas.microsoft.com/office/drawing/2014/main" id="{6C201AFF-DE0F-F04F-96D0-69E3B50A6C8C}"/>
              </a:ext>
            </a:extLst>
          </p:cNvPr>
          <p:cNvSpPr txBox="1"/>
          <p:nvPr/>
        </p:nvSpPr>
        <p:spPr>
          <a:xfrm>
            <a:off x="556326" y="4394490"/>
            <a:ext cx="1702582" cy="646331"/>
          </a:xfrm>
          <a:prstGeom prst="rect">
            <a:avLst/>
          </a:prstGeom>
          <a:noFill/>
        </p:spPr>
        <p:txBody>
          <a:bodyPr wrap="none" rtlCol="0">
            <a:spAutoFit/>
          </a:bodyPr>
          <a:lstStyle/>
          <a:p>
            <a:pPr algn="ctr"/>
            <a:r>
              <a:rPr lang="en-US"/>
              <a:t>note the clear</a:t>
            </a:r>
          </a:p>
          <a:p>
            <a:pPr algn="ctr"/>
            <a:r>
              <a:rPr lang="en-US"/>
              <a:t>correspondence</a:t>
            </a:r>
          </a:p>
        </p:txBody>
      </p:sp>
      <p:cxnSp>
        <p:nvCxnSpPr>
          <p:cNvPr id="7" name="Straight Connector 6">
            <a:extLst>
              <a:ext uri="{FF2B5EF4-FFF2-40B4-BE49-F238E27FC236}">
                <a16:creationId xmlns:a16="http://schemas.microsoft.com/office/drawing/2014/main" id="{702C5A0F-A7C9-2448-8B4F-6180D717EF09}"/>
              </a:ext>
            </a:extLst>
          </p:cNvPr>
          <p:cNvCxnSpPr>
            <a:cxnSpLocks/>
          </p:cNvCxnSpPr>
          <p:nvPr/>
        </p:nvCxnSpPr>
        <p:spPr>
          <a:xfrm flipV="1">
            <a:off x="1646729" y="4031424"/>
            <a:ext cx="303452" cy="407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4EB1A4-8B5C-9049-8E89-EA19AE29422B}"/>
              </a:ext>
            </a:extLst>
          </p:cNvPr>
          <p:cNvCxnSpPr>
            <a:cxnSpLocks/>
          </p:cNvCxnSpPr>
          <p:nvPr/>
        </p:nvCxnSpPr>
        <p:spPr>
          <a:xfrm>
            <a:off x="1798455" y="5040821"/>
            <a:ext cx="449832" cy="363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83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07817-ABE3-9644-AD79-E761A4CAB0E8}"/>
              </a:ext>
            </a:extLst>
          </p:cNvPr>
          <p:cNvSpPr>
            <a:spLocks noGrp="1"/>
          </p:cNvSpPr>
          <p:nvPr>
            <p:ph type="title"/>
          </p:nvPr>
        </p:nvSpPr>
        <p:spPr>
          <a:xfrm>
            <a:off x="628650" y="365127"/>
            <a:ext cx="7886700" cy="980198"/>
          </a:xfrm>
        </p:spPr>
        <p:txBody>
          <a:bodyPr>
            <a:normAutofit/>
          </a:bodyPr>
          <a:lstStyle/>
          <a:p>
            <a:r>
              <a:rPr lang="en-US" dirty="0"/>
              <a:t>ATC Status</a:t>
            </a:r>
          </a:p>
        </p:txBody>
      </p:sp>
      <p:sp>
        <p:nvSpPr>
          <p:cNvPr id="4" name="Content Placeholder 3">
            <a:extLst>
              <a:ext uri="{FF2B5EF4-FFF2-40B4-BE49-F238E27FC236}">
                <a16:creationId xmlns:a16="http://schemas.microsoft.com/office/drawing/2014/main" id="{28BE2C07-E6A9-AB41-9171-A6A42874A626}"/>
              </a:ext>
            </a:extLst>
          </p:cNvPr>
          <p:cNvSpPr>
            <a:spLocks noGrp="1"/>
          </p:cNvSpPr>
          <p:nvPr>
            <p:ph idx="1"/>
          </p:nvPr>
        </p:nvSpPr>
        <p:spPr>
          <a:xfrm>
            <a:off x="220717" y="1502980"/>
            <a:ext cx="8597461" cy="4950372"/>
          </a:xfrm>
        </p:spPr>
        <p:txBody>
          <a:bodyPr>
            <a:normAutofit fontScale="85000" lnSpcReduction="10000"/>
          </a:bodyPr>
          <a:lstStyle/>
          <a:p>
            <a:r>
              <a:rPr lang="en-US" sz="2400" dirty="0"/>
              <a:t>We have a simple working, proof-producing C Generator for ACL2:</a:t>
            </a:r>
          </a:p>
          <a:p>
            <a:endParaRPr lang="en-US" sz="2400" dirty="0"/>
          </a:p>
          <a:p>
            <a:r>
              <a:rPr lang="en-US" sz="2400" dirty="0"/>
              <a:t>A formal model of the abstract syntax, static semantics, and dynamics of a simple subset of C.</a:t>
            </a:r>
          </a:p>
          <a:p>
            <a:r>
              <a:rPr lang="en-US" sz="2400" dirty="0"/>
              <a:t>A pretty printer for the ASTs.</a:t>
            </a:r>
          </a:p>
          <a:p>
            <a:r>
              <a:rPr lang="en-US" sz="2400" dirty="0"/>
              <a:t>A well-defined form for “C written in ACL2”.</a:t>
            </a:r>
          </a:p>
          <a:p>
            <a:r>
              <a:rPr lang="en-US" sz="2400" dirty="0"/>
              <a:t>A translator for “C written in ACL2” which generates:</a:t>
            </a:r>
          </a:p>
          <a:p>
            <a:pPr lvl="1"/>
            <a:r>
              <a:rPr lang="en-US" dirty="0"/>
              <a:t>The C code in a .c file.</a:t>
            </a:r>
          </a:p>
          <a:p>
            <a:pPr lvl="1"/>
            <a:r>
              <a:rPr lang="en-US" dirty="0"/>
              <a:t>An ACL2 proof that the C code is statically well-formed (i.e. it compiles).</a:t>
            </a:r>
          </a:p>
          <a:p>
            <a:pPr lvl="1"/>
            <a:r>
              <a:rPr lang="en-US" dirty="0"/>
              <a:t>An ACL2 proof that the C code is functionally equivalent to the ACL2 code.</a:t>
            </a:r>
          </a:p>
          <a:p>
            <a:pPr lvl="2"/>
            <a:r>
              <a:rPr lang="en-US" dirty="0"/>
              <a:t>Includes proof of no undefined behavior</a:t>
            </a:r>
          </a:p>
          <a:p>
            <a:r>
              <a:rPr lang="en-US" sz="2400" dirty="0"/>
              <a:t>ATC currently supports simple constructs (e.g., functions over </a:t>
            </a:r>
            <a:r>
              <a:rPr lang="en-US" sz="2400" dirty="0" err="1"/>
              <a:t>ints</a:t>
            </a:r>
            <a:r>
              <a:rPr lang="en-US" sz="2400" dirty="0"/>
              <a:t>).  Adding support for more.</a:t>
            </a:r>
          </a:p>
          <a:p>
            <a:r>
              <a:rPr lang="en-US" sz="2400" dirty="0"/>
              <a:t>See </a:t>
            </a:r>
            <a:r>
              <a:rPr lang="en-US" sz="2400" dirty="0">
                <a:hlinkClick r:id="rId2"/>
              </a:rPr>
              <a:t>https://github.com/acl2/acl2/tree/master/books/kestrel/c/atc</a:t>
            </a:r>
            <a:endParaRPr lang="en-US" sz="1800" dirty="0"/>
          </a:p>
          <a:p>
            <a:endParaRPr lang="en-US" sz="2000" dirty="0"/>
          </a:p>
        </p:txBody>
      </p:sp>
    </p:spTree>
    <p:extLst>
      <p:ext uri="{BB962C8B-B14F-4D97-AF65-F5344CB8AC3E}">
        <p14:creationId xmlns:p14="http://schemas.microsoft.com/office/powerpoint/2010/main" val="1484903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3B4A5-A278-8E40-8BCF-AEE47272BB70}"/>
              </a:ext>
            </a:extLst>
          </p:cNvPr>
          <p:cNvSpPr>
            <a:spLocks noGrp="1"/>
          </p:cNvSpPr>
          <p:nvPr>
            <p:ph type="title"/>
          </p:nvPr>
        </p:nvSpPr>
        <p:spPr/>
        <p:txBody>
          <a:bodyPr>
            <a:normAutofit/>
          </a:bodyPr>
          <a:lstStyle/>
          <a:p>
            <a:r>
              <a:rPr lang="en-US" dirty="0"/>
              <a:t>APT Transformations for refining specs toward C code</a:t>
            </a:r>
          </a:p>
        </p:txBody>
      </p:sp>
      <p:sp>
        <p:nvSpPr>
          <p:cNvPr id="3" name="Content Placeholder 2">
            <a:extLst>
              <a:ext uri="{FF2B5EF4-FFF2-40B4-BE49-F238E27FC236}">
                <a16:creationId xmlns:a16="http://schemas.microsoft.com/office/drawing/2014/main" id="{35E4CAAA-0B9D-C24F-A736-9A91763953FD}"/>
              </a:ext>
            </a:extLst>
          </p:cNvPr>
          <p:cNvSpPr>
            <a:spLocks noGrp="1"/>
          </p:cNvSpPr>
          <p:nvPr>
            <p:ph idx="1"/>
          </p:nvPr>
        </p:nvSpPr>
        <p:spPr/>
        <p:txBody>
          <a:bodyPr>
            <a:normAutofit/>
          </a:bodyPr>
          <a:lstStyle/>
          <a:p>
            <a:r>
              <a:rPr lang="en-US" dirty="0"/>
              <a:t>Simplification transformation</a:t>
            </a:r>
          </a:p>
          <a:p>
            <a:pPr lvl="1"/>
            <a:r>
              <a:rPr lang="en-US" dirty="0"/>
              <a:t>A. Coglio &amp; M. Kaufmann &amp; E. Smith, “A Versatile, Sound Tool for Simplifying Definitions”, ACL2 Workshop 2017</a:t>
            </a:r>
          </a:p>
          <a:p>
            <a:r>
              <a:rPr lang="en-US" dirty="0"/>
              <a:t>Isomorphic data transformation</a:t>
            </a:r>
          </a:p>
          <a:p>
            <a:pPr lvl="1"/>
            <a:r>
              <a:rPr lang="en-US" dirty="0"/>
              <a:t>A. Coglio &amp; S. </a:t>
            </a:r>
            <a:r>
              <a:rPr lang="en-US" dirty="0" err="1"/>
              <a:t>Westfold</a:t>
            </a:r>
            <a:r>
              <a:rPr lang="en-US" dirty="0"/>
              <a:t>, “Isomorphic Data Type Transformations”, ACL2 Workshop 2020</a:t>
            </a:r>
          </a:p>
          <a:p>
            <a:endParaRPr lang="en-US" dirty="0"/>
          </a:p>
          <a:p>
            <a:r>
              <a:rPr lang="en-US" dirty="0"/>
              <a:t>We will add/extend transformations as needed.</a:t>
            </a:r>
          </a:p>
        </p:txBody>
      </p:sp>
    </p:spTree>
    <p:extLst>
      <p:ext uri="{BB962C8B-B14F-4D97-AF65-F5344CB8AC3E}">
        <p14:creationId xmlns:p14="http://schemas.microsoft.com/office/powerpoint/2010/main" val="61554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CAD2-61C2-B349-BE37-446984728968}"/>
              </a:ext>
            </a:extLst>
          </p:cNvPr>
          <p:cNvSpPr>
            <a:spLocks noGrp="1"/>
          </p:cNvSpPr>
          <p:nvPr>
            <p:ph type="title"/>
          </p:nvPr>
        </p:nvSpPr>
        <p:spPr>
          <a:xfrm>
            <a:off x="628650" y="365127"/>
            <a:ext cx="7886700" cy="1071788"/>
          </a:xfrm>
        </p:spPr>
        <p:txBody>
          <a:bodyPr>
            <a:normAutofit/>
          </a:bodyPr>
          <a:lstStyle/>
          <a:p>
            <a:r>
              <a:rPr lang="en-US" sz="5400" dirty="0"/>
              <a:t>Functionality to Synthesize</a:t>
            </a:r>
          </a:p>
        </p:txBody>
      </p:sp>
      <p:sp>
        <p:nvSpPr>
          <p:cNvPr id="3" name="Content Placeholder 2">
            <a:extLst>
              <a:ext uri="{FF2B5EF4-FFF2-40B4-BE49-F238E27FC236}">
                <a16:creationId xmlns:a16="http://schemas.microsoft.com/office/drawing/2014/main" id="{36F9FA74-6975-D745-A5BF-E7D0D359D578}"/>
              </a:ext>
            </a:extLst>
          </p:cNvPr>
          <p:cNvSpPr>
            <a:spLocks noGrp="1"/>
          </p:cNvSpPr>
          <p:nvPr>
            <p:ph idx="1"/>
          </p:nvPr>
        </p:nvSpPr>
        <p:spPr>
          <a:xfrm>
            <a:off x="628650" y="1436914"/>
            <a:ext cx="7886700" cy="5345723"/>
          </a:xfrm>
        </p:spPr>
        <p:txBody>
          <a:bodyPr/>
          <a:lstStyle/>
          <a:p>
            <a:r>
              <a:rPr lang="en-US" dirty="0"/>
              <a:t>Packet parsing and serialization</a:t>
            </a:r>
          </a:p>
          <a:p>
            <a:r>
              <a:rPr lang="en-US" dirty="0"/>
              <a:t>The TCP state-machine</a:t>
            </a:r>
          </a:p>
          <a:p>
            <a:r>
              <a:rPr lang="en-US" dirty="0"/>
              <a:t>Buffer / queue management</a:t>
            </a:r>
          </a:p>
          <a:p>
            <a:r>
              <a:rPr lang="en-US" dirty="0"/>
              <a:t>Sequence numbers and re-transmitting lost packets</a:t>
            </a:r>
          </a:p>
          <a:p>
            <a:r>
              <a:rPr lang="en-US" dirty="0"/>
              <a:t>Flow control</a:t>
            </a:r>
          </a:p>
          <a:p>
            <a:r>
              <a:rPr lang="en-US" dirty="0"/>
              <a:t>Congestion control</a:t>
            </a:r>
          </a:p>
          <a:p>
            <a:endParaRPr lang="en-US" dirty="0"/>
          </a:p>
          <a:p>
            <a:r>
              <a:rPr lang="en-US" dirty="0"/>
              <a:t>Approach: Start with a minimal feature set and add features over time</a:t>
            </a:r>
          </a:p>
        </p:txBody>
      </p:sp>
    </p:spTree>
    <p:extLst>
      <p:ext uri="{BB962C8B-B14F-4D97-AF65-F5344CB8AC3E}">
        <p14:creationId xmlns:p14="http://schemas.microsoft.com/office/powerpoint/2010/main" val="187962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430B-5424-DA4E-BFF8-DBA64A7F8F2C}"/>
              </a:ext>
            </a:extLst>
          </p:cNvPr>
          <p:cNvSpPr>
            <a:spLocks noGrp="1"/>
          </p:cNvSpPr>
          <p:nvPr>
            <p:ph type="title"/>
          </p:nvPr>
        </p:nvSpPr>
        <p:spPr/>
        <p:txBody>
          <a:bodyPr/>
          <a:lstStyle/>
          <a:p>
            <a:r>
              <a:rPr lang="en-US" dirty="0"/>
              <a:t>Specifying Protocols</a:t>
            </a:r>
          </a:p>
        </p:txBody>
      </p:sp>
      <p:sp>
        <p:nvSpPr>
          <p:cNvPr id="3" name="Content Placeholder 2">
            <a:extLst>
              <a:ext uri="{FF2B5EF4-FFF2-40B4-BE49-F238E27FC236}">
                <a16:creationId xmlns:a16="http://schemas.microsoft.com/office/drawing/2014/main" id="{956C09FE-E8C2-694C-83CD-D73F3F81382A}"/>
              </a:ext>
            </a:extLst>
          </p:cNvPr>
          <p:cNvSpPr>
            <a:spLocks noGrp="1"/>
          </p:cNvSpPr>
          <p:nvPr>
            <p:ph idx="1"/>
          </p:nvPr>
        </p:nvSpPr>
        <p:spPr>
          <a:xfrm>
            <a:off x="0" y="1825625"/>
            <a:ext cx="9049407" cy="4351338"/>
          </a:xfrm>
        </p:spPr>
        <p:txBody>
          <a:bodyPr>
            <a:normAutofit fontScale="92500" lnSpcReduction="10000"/>
          </a:bodyPr>
          <a:lstStyle/>
          <a:p>
            <a:r>
              <a:rPr lang="en-US" dirty="0"/>
              <a:t>Specs come from RFCs (e.g., RFC 793 and its successors, for TCP)</a:t>
            </a:r>
          </a:p>
          <a:p>
            <a:pPr lvl="1"/>
            <a:r>
              <a:rPr lang="en-US" dirty="0"/>
              <a:t>ASCII art packet layouts</a:t>
            </a:r>
          </a:p>
          <a:p>
            <a:pPr lvl="1"/>
            <a:r>
              <a:rPr lang="en-US" dirty="0"/>
              <a:t>ASCII art state machines</a:t>
            </a:r>
          </a:p>
          <a:p>
            <a:pPr lvl="1"/>
            <a:r>
              <a:rPr lang="en-US" dirty="0"/>
              <a:t>Sequence diagrams</a:t>
            </a:r>
          </a:p>
          <a:p>
            <a:pPr lvl="1"/>
            <a:r>
              <a:rPr lang="en-US" dirty="0"/>
              <a:t>English text</a:t>
            </a:r>
          </a:p>
          <a:p>
            <a:pPr lvl="1"/>
            <a:r>
              <a:rPr lang="en-US" dirty="0"/>
              <a:t>Pseudocode</a:t>
            </a:r>
          </a:p>
          <a:p>
            <a:endParaRPr lang="en-US" dirty="0"/>
          </a:p>
          <a:p>
            <a:r>
              <a:rPr lang="en-US" dirty="0"/>
              <a:t>We will formalize these, focusing on simplicity and clarity, not performance</a:t>
            </a:r>
          </a:p>
          <a:p>
            <a:r>
              <a:rPr lang="en-US" dirty="0"/>
              <a:t>Highest level specs may even be non-deterministic / non-executable</a:t>
            </a:r>
          </a:p>
        </p:txBody>
      </p:sp>
    </p:spTree>
    <p:extLst>
      <p:ext uri="{BB962C8B-B14F-4D97-AF65-F5344CB8AC3E}">
        <p14:creationId xmlns:p14="http://schemas.microsoft.com/office/powerpoint/2010/main" val="310540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FECA-A3D6-8145-A870-7B565A32D13C}"/>
              </a:ext>
            </a:extLst>
          </p:cNvPr>
          <p:cNvSpPr>
            <a:spLocks noGrp="1"/>
          </p:cNvSpPr>
          <p:nvPr>
            <p:ph type="title"/>
          </p:nvPr>
        </p:nvSpPr>
        <p:spPr>
          <a:xfrm>
            <a:off x="628650" y="123388"/>
            <a:ext cx="7886700" cy="643867"/>
          </a:xfrm>
        </p:spPr>
        <p:txBody>
          <a:bodyPr>
            <a:normAutofit fontScale="90000"/>
          </a:bodyPr>
          <a:lstStyle/>
          <a:p>
            <a:r>
              <a:rPr lang="en-US" dirty="0"/>
              <a:t>The spec for TCP parsing</a:t>
            </a:r>
          </a:p>
        </p:txBody>
      </p:sp>
      <p:sp>
        <p:nvSpPr>
          <p:cNvPr id="3" name="Content Placeholder 2">
            <a:extLst>
              <a:ext uri="{FF2B5EF4-FFF2-40B4-BE49-F238E27FC236}">
                <a16:creationId xmlns:a16="http://schemas.microsoft.com/office/drawing/2014/main" id="{B66B8264-7471-F04E-923E-7299D927B547}"/>
              </a:ext>
            </a:extLst>
          </p:cNvPr>
          <p:cNvSpPr>
            <a:spLocks noGrp="1"/>
          </p:cNvSpPr>
          <p:nvPr>
            <p:ph sz="half" idx="1"/>
          </p:nvPr>
        </p:nvSpPr>
        <p:spPr>
          <a:xfrm>
            <a:off x="628650" y="1008993"/>
            <a:ext cx="5538952" cy="2385848"/>
          </a:xfrm>
        </p:spPr>
        <p:txBody>
          <a:bodyPr/>
          <a:lstStyle/>
          <a:p>
            <a:pPr marL="0" indent="0">
              <a:buNone/>
            </a:pPr>
            <a:r>
              <a:rPr lang="en-US" dirty="0"/>
              <a:t>Our approach: </a:t>
            </a:r>
          </a:p>
          <a:p>
            <a:pPr marL="514350" indent="-514350">
              <a:buFont typeface="+mj-lt"/>
              <a:buAutoNum type="arabicPeriod"/>
            </a:pPr>
            <a:r>
              <a:rPr lang="en-US" dirty="0"/>
              <a:t>Specify the packet layout </a:t>
            </a:r>
            <a:r>
              <a:rPr lang="en-US" i="1" dirty="0"/>
              <a:t>declaratively</a:t>
            </a:r>
            <a:r>
              <a:rPr lang="en-US" dirty="0"/>
              <a:t>.</a:t>
            </a:r>
          </a:p>
          <a:p>
            <a:pPr marL="514350" indent="-514350">
              <a:buFont typeface="+mj-lt"/>
              <a:buAutoNum type="arabicPeriod"/>
            </a:pPr>
            <a:r>
              <a:rPr lang="en-US" dirty="0"/>
              <a:t>And specify how to parse any packet, given its layout.</a:t>
            </a:r>
            <a:endParaRPr lang="en-US" i="1" dirty="0"/>
          </a:p>
        </p:txBody>
      </p:sp>
      <p:sp>
        <p:nvSpPr>
          <p:cNvPr id="4" name="Content Placeholder 3">
            <a:extLst>
              <a:ext uri="{FF2B5EF4-FFF2-40B4-BE49-F238E27FC236}">
                <a16:creationId xmlns:a16="http://schemas.microsoft.com/office/drawing/2014/main" id="{5CE33F64-B90B-DC4C-A120-AAE2684D6781}"/>
              </a:ext>
            </a:extLst>
          </p:cNvPr>
          <p:cNvSpPr>
            <a:spLocks noGrp="1"/>
          </p:cNvSpPr>
          <p:nvPr>
            <p:ph sz="half" idx="2"/>
          </p:nvPr>
        </p:nvSpPr>
        <p:spPr>
          <a:xfrm>
            <a:off x="6117021" y="1008993"/>
            <a:ext cx="2398329" cy="5062866"/>
          </a:xfrm>
        </p:spPr>
        <p:txBody>
          <a:bodyPr>
            <a:noAutofit/>
          </a:bodyPr>
          <a:lstStyle/>
          <a:p>
            <a:pPr marL="0" indent="0">
              <a:buNone/>
            </a:pPr>
            <a:r>
              <a:rPr lang="en-US" sz="1100" dirty="0">
                <a:latin typeface="Courier" pitchFamily="2" charset="0"/>
              </a:rPr>
              <a:t>(</a:t>
            </a:r>
            <a:r>
              <a:rPr lang="en-US" sz="1100" dirty="0" err="1">
                <a:latin typeface="Courier" pitchFamily="2" charset="0"/>
              </a:rPr>
              <a:t>defconst</a:t>
            </a:r>
            <a:r>
              <a:rPr lang="en-US" sz="1100" dirty="0">
                <a:latin typeface="Courier" pitchFamily="2" charset="0"/>
              </a:rPr>
              <a:t> *</a:t>
            </a:r>
            <a:r>
              <a:rPr lang="en-US" sz="1100" dirty="0" err="1">
                <a:latin typeface="Courier" pitchFamily="2" charset="0"/>
              </a:rPr>
              <a:t>tcp-desc</a:t>
            </a:r>
            <a:r>
              <a:rPr lang="en-US" sz="1100" dirty="0">
                <a:latin typeface="Courier" pitchFamily="2" charset="0"/>
              </a:rPr>
              <a:t>*</a:t>
            </a:r>
          </a:p>
          <a:p>
            <a:pPr marL="0" indent="0">
              <a:buNone/>
            </a:pPr>
            <a:r>
              <a:rPr lang="en-US" sz="1100" dirty="0">
                <a:latin typeface="Courier" pitchFamily="2" charset="0"/>
              </a:rPr>
              <a:t>  '((:source-port 16)</a:t>
            </a:r>
          </a:p>
          <a:p>
            <a:pPr marL="0" indent="0">
              <a:buNone/>
            </a:pPr>
            <a:r>
              <a:rPr lang="en-US" sz="1100" dirty="0">
                <a:latin typeface="Courier" pitchFamily="2" charset="0"/>
              </a:rPr>
              <a:t>    (:destination-port 16)</a:t>
            </a:r>
          </a:p>
          <a:p>
            <a:pPr marL="0" indent="0">
              <a:buNone/>
            </a:pPr>
            <a:r>
              <a:rPr lang="en-US" sz="1100" dirty="0">
                <a:latin typeface="Courier" pitchFamily="2" charset="0"/>
              </a:rPr>
              <a:t>    (:sequence-number 32)</a:t>
            </a:r>
          </a:p>
          <a:p>
            <a:pPr marL="0" indent="0">
              <a:buNone/>
            </a:pPr>
            <a:r>
              <a:rPr lang="en-US" sz="1100" dirty="0">
                <a:latin typeface="Courier" pitchFamily="2" charset="0"/>
              </a:rPr>
              <a:t>    (:ack-number 32)</a:t>
            </a:r>
          </a:p>
          <a:p>
            <a:pPr marL="0" indent="0">
              <a:buNone/>
            </a:pPr>
            <a:r>
              <a:rPr lang="en-US" sz="1100" dirty="0">
                <a:latin typeface="Courier" pitchFamily="2" charset="0"/>
              </a:rPr>
              <a:t>    (:data-offset 4)</a:t>
            </a:r>
          </a:p>
          <a:p>
            <a:pPr marL="0" indent="0">
              <a:buNone/>
            </a:pPr>
            <a:r>
              <a:rPr lang="en-US" sz="1100" dirty="0">
                <a:latin typeface="Courier" pitchFamily="2" charset="0"/>
              </a:rPr>
              <a:t>    (:reserved 4)</a:t>
            </a:r>
          </a:p>
          <a:p>
            <a:pPr marL="0" indent="0">
              <a:buNone/>
            </a:pPr>
            <a:r>
              <a:rPr lang="en-US" sz="1100" dirty="0">
                <a:latin typeface="Courier" pitchFamily="2" charset="0"/>
              </a:rPr>
              <a:t>    (:</a:t>
            </a:r>
            <a:r>
              <a:rPr lang="en-US" sz="1100" dirty="0" err="1">
                <a:latin typeface="Courier" pitchFamily="2" charset="0"/>
              </a:rPr>
              <a:t>cwr</a:t>
            </a:r>
            <a:r>
              <a:rPr lang="en-US" sz="1100" dirty="0">
                <a:latin typeface="Courier" pitchFamily="2" charset="0"/>
              </a:rPr>
              <a:t> 1)</a:t>
            </a:r>
          </a:p>
          <a:p>
            <a:pPr marL="0" indent="0">
              <a:buNone/>
            </a:pPr>
            <a:r>
              <a:rPr lang="en-US" sz="1100" dirty="0">
                <a:latin typeface="Courier" pitchFamily="2" charset="0"/>
              </a:rPr>
              <a:t>    (:</a:t>
            </a:r>
            <a:r>
              <a:rPr lang="en-US" sz="1100" dirty="0" err="1">
                <a:latin typeface="Courier" pitchFamily="2" charset="0"/>
              </a:rPr>
              <a:t>ece</a:t>
            </a:r>
            <a:r>
              <a:rPr lang="en-US" sz="1100" dirty="0">
                <a:latin typeface="Courier" pitchFamily="2" charset="0"/>
              </a:rPr>
              <a:t> 1)</a:t>
            </a:r>
          </a:p>
          <a:p>
            <a:pPr marL="0" indent="0">
              <a:buNone/>
            </a:pPr>
            <a:r>
              <a:rPr lang="en-US" sz="1100" dirty="0">
                <a:latin typeface="Courier" pitchFamily="2" charset="0"/>
              </a:rPr>
              <a:t>    (:</a:t>
            </a:r>
            <a:r>
              <a:rPr lang="en-US" sz="1100" dirty="0" err="1">
                <a:latin typeface="Courier" pitchFamily="2" charset="0"/>
              </a:rPr>
              <a:t>urg</a:t>
            </a:r>
            <a:r>
              <a:rPr lang="en-US" sz="1100" dirty="0">
                <a:latin typeface="Courier" pitchFamily="2" charset="0"/>
              </a:rPr>
              <a:t> 1)</a:t>
            </a:r>
          </a:p>
          <a:p>
            <a:pPr marL="0" indent="0">
              <a:buNone/>
            </a:pPr>
            <a:r>
              <a:rPr lang="en-US" sz="1100" dirty="0">
                <a:latin typeface="Courier" pitchFamily="2" charset="0"/>
              </a:rPr>
              <a:t>    (:ack 1)</a:t>
            </a:r>
          </a:p>
          <a:p>
            <a:pPr marL="0" indent="0">
              <a:buNone/>
            </a:pPr>
            <a:r>
              <a:rPr lang="en-US" sz="1100" dirty="0">
                <a:latin typeface="Courier" pitchFamily="2" charset="0"/>
              </a:rPr>
              <a:t>    (:</a:t>
            </a:r>
            <a:r>
              <a:rPr lang="en-US" sz="1100" dirty="0" err="1">
                <a:latin typeface="Courier" pitchFamily="2" charset="0"/>
              </a:rPr>
              <a:t>psh</a:t>
            </a:r>
            <a:r>
              <a:rPr lang="en-US" sz="1100" dirty="0">
                <a:latin typeface="Courier" pitchFamily="2" charset="0"/>
              </a:rPr>
              <a:t> 1)</a:t>
            </a:r>
          </a:p>
          <a:p>
            <a:pPr marL="0" indent="0">
              <a:buNone/>
            </a:pPr>
            <a:r>
              <a:rPr lang="en-US" sz="1100" dirty="0">
                <a:latin typeface="Courier" pitchFamily="2" charset="0"/>
              </a:rPr>
              <a:t>    (:</a:t>
            </a:r>
            <a:r>
              <a:rPr lang="en-US" sz="1100" dirty="0" err="1">
                <a:latin typeface="Courier" pitchFamily="2" charset="0"/>
              </a:rPr>
              <a:t>rst</a:t>
            </a:r>
            <a:r>
              <a:rPr lang="en-US" sz="1100" dirty="0">
                <a:latin typeface="Courier" pitchFamily="2" charset="0"/>
              </a:rPr>
              <a:t> 1)</a:t>
            </a:r>
          </a:p>
          <a:p>
            <a:pPr marL="0" indent="0">
              <a:buNone/>
            </a:pPr>
            <a:r>
              <a:rPr lang="en-US" sz="1100" dirty="0">
                <a:latin typeface="Courier" pitchFamily="2" charset="0"/>
              </a:rPr>
              <a:t>    (:</a:t>
            </a:r>
            <a:r>
              <a:rPr lang="en-US" sz="1100" dirty="0" err="1">
                <a:latin typeface="Courier" pitchFamily="2" charset="0"/>
              </a:rPr>
              <a:t>syn</a:t>
            </a:r>
            <a:r>
              <a:rPr lang="en-US" sz="1100" dirty="0">
                <a:latin typeface="Courier" pitchFamily="2" charset="0"/>
              </a:rPr>
              <a:t> 1)</a:t>
            </a:r>
          </a:p>
          <a:p>
            <a:pPr marL="0" indent="0">
              <a:buNone/>
            </a:pPr>
            <a:r>
              <a:rPr lang="en-US" sz="1100" dirty="0">
                <a:latin typeface="Courier" pitchFamily="2" charset="0"/>
              </a:rPr>
              <a:t>    (:fin 1)</a:t>
            </a:r>
          </a:p>
          <a:p>
            <a:pPr marL="0" indent="0">
              <a:buNone/>
            </a:pPr>
            <a:r>
              <a:rPr lang="en-US" sz="1100" dirty="0">
                <a:latin typeface="Courier" pitchFamily="2" charset="0"/>
              </a:rPr>
              <a:t>    (:window-size 16)</a:t>
            </a:r>
          </a:p>
          <a:p>
            <a:pPr marL="0" indent="0">
              <a:buNone/>
            </a:pPr>
            <a:r>
              <a:rPr lang="en-US" sz="1100" dirty="0">
                <a:latin typeface="Courier" pitchFamily="2" charset="0"/>
              </a:rPr>
              <a:t>    (:checksum 16)</a:t>
            </a:r>
          </a:p>
          <a:p>
            <a:pPr marL="0" indent="0">
              <a:buNone/>
            </a:pPr>
            <a:r>
              <a:rPr lang="en-US" sz="1100" dirty="0">
                <a:latin typeface="Courier" pitchFamily="2" charset="0"/>
              </a:rPr>
              <a:t>    (:urgent-pointer 16)))</a:t>
            </a:r>
          </a:p>
          <a:p>
            <a:pPr marL="0" indent="0">
              <a:buNone/>
            </a:pPr>
            <a:endParaRPr lang="en-US" sz="1100" dirty="0">
              <a:latin typeface="Courier" pitchFamily="2" charset="0"/>
            </a:endParaRPr>
          </a:p>
        </p:txBody>
      </p:sp>
      <p:sp>
        <p:nvSpPr>
          <p:cNvPr id="5" name="TextBox 4">
            <a:extLst>
              <a:ext uri="{FF2B5EF4-FFF2-40B4-BE49-F238E27FC236}">
                <a16:creationId xmlns:a16="http://schemas.microsoft.com/office/drawing/2014/main" id="{D82FFCCF-E4C5-784B-8D11-7340D7A4097C}"/>
              </a:ext>
            </a:extLst>
          </p:cNvPr>
          <p:cNvSpPr txBox="1"/>
          <p:nvPr/>
        </p:nvSpPr>
        <p:spPr>
          <a:xfrm>
            <a:off x="346840" y="3394841"/>
            <a:ext cx="5820761" cy="2800767"/>
          </a:xfrm>
          <a:prstGeom prst="rect">
            <a:avLst/>
          </a:prstGeom>
          <a:noFill/>
        </p:spPr>
        <p:txBody>
          <a:bodyPr wrap="square" rtlCol="0">
            <a:spAutoFit/>
          </a:bodyPr>
          <a:lstStyle/>
          <a:p>
            <a:r>
              <a:rPr lang="en-US" sz="1100" dirty="0">
                <a:latin typeface="Courier" pitchFamily="2" charset="0"/>
              </a:rPr>
              <a:t>(defun parse-bits (</a:t>
            </a:r>
            <a:r>
              <a:rPr lang="en-US" sz="1100" dirty="0" err="1">
                <a:latin typeface="Courier" pitchFamily="2" charset="0"/>
              </a:rPr>
              <a:t>desc</a:t>
            </a:r>
            <a:r>
              <a:rPr lang="en-US" sz="1100" dirty="0">
                <a:latin typeface="Courier" pitchFamily="2" charset="0"/>
              </a:rPr>
              <a:t> bits)</a:t>
            </a:r>
          </a:p>
          <a:p>
            <a:r>
              <a:rPr lang="en-US" sz="1100" dirty="0">
                <a:latin typeface="Courier" pitchFamily="2" charset="0"/>
              </a:rPr>
              <a:t>  (if (</a:t>
            </a:r>
            <a:r>
              <a:rPr lang="en-US" sz="1100" dirty="0" err="1">
                <a:latin typeface="Courier" pitchFamily="2" charset="0"/>
              </a:rPr>
              <a:t>endp</a:t>
            </a:r>
            <a:r>
              <a:rPr lang="en-US" sz="1100" dirty="0">
                <a:latin typeface="Courier" pitchFamily="2" charset="0"/>
              </a:rPr>
              <a:t> </a:t>
            </a:r>
            <a:r>
              <a:rPr lang="en-US" sz="1100" dirty="0" err="1">
                <a:latin typeface="Courier" pitchFamily="2" charset="0"/>
              </a:rPr>
              <a:t>desc</a:t>
            </a:r>
            <a:r>
              <a:rPr lang="en-US" sz="1100" dirty="0">
                <a:latin typeface="Courier" pitchFamily="2" charset="0"/>
              </a:rPr>
              <a:t>)</a:t>
            </a:r>
          </a:p>
          <a:p>
            <a:r>
              <a:rPr lang="en-US" sz="1100" dirty="0">
                <a:latin typeface="Courier" pitchFamily="2" charset="0"/>
              </a:rPr>
              <a:t>      nil</a:t>
            </a:r>
          </a:p>
          <a:p>
            <a:r>
              <a:rPr lang="en-US" sz="1100" dirty="0">
                <a:latin typeface="Courier" pitchFamily="2" charset="0"/>
              </a:rPr>
              <a:t>    (let* ((pair (first </a:t>
            </a:r>
            <a:r>
              <a:rPr lang="en-US" sz="1100" dirty="0" err="1">
                <a:latin typeface="Courier" pitchFamily="2" charset="0"/>
              </a:rPr>
              <a:t>desc</a:t>
            </a:r>
            <a:r>
              <a:rPr lang="en-US" sz="1100" dirty="0">
                <a:latin typeface="Courier" pitchFamily="2" charset="0"/>
              </a:rPr>
              <a:t>))</a:t>
            </a:r>
          </a:p>
          <a:p>
            <a:r>
              <a:rPr lang="en-US" sz="1100" dirty="0">
                <a:latin typeface="Courier" pitchFamily="2" charset="0"/>
              </a:rPr>
              <a:t>           (name (first pair))</a:t>
            </a:r>
          </a:p>
          <a:p>
            <a:r>
              <a:rPr lang="en-US" sz="1100" dirty="0">
                <a:latin typeface="Courier" pitchFamily="2" charset="0"/>
              </a:rPr>
              <a:t>           (size (second pair)))</a:t>
            </a:r>
          </a:p>
          <a:p>
            <a:r>
              <a:rPr lang="en-US" sz="1100" dirty="0">
                <a:latin typeface="Courier" pitchFamily="2" charset="0"/>
              </a:rPr>
              <a:t>      (if (&lt; (len bits) size)</a:t>
            </a:r>
          </a:p>
          <a:p>
            <a:r>
              <a:rPr lang="en-US" sz="1100" dirty="0">
                <a:latin typeface="Courier" pitchFamily="2" charset="0"/>
              </a:rPr>
              <a:t>          :error</a:t>
            </a:r>
          </a:p>
          <a:p>
            <a:r>
              <a:rPr lang="en-US" sz="1100" dirty="0">
                <a:latin typeface="Courier" pitchFamily="2" charset="0"/>
              </a:rPr>
              <a:t>        (let* ((bits-for-name (take size bits))</a:t>
            </a:r>
          </a:p>
          <a:p>
            <a:r>
              <a:rPr lang="en-US" sz="1100" dirty="0">
                <a:latin typeface="Courier" pitchFamily="2" charset="0"/>
              </a:rPr>
              <a:t>               (</a:t>
            </a:r>
            <a:r>
              <a:rPr lang="en-US" sz="1100" dirty="0" err="1">
                <a:latin typeface="Courier" pitchFamily="2" charset="0"/>
              </a:rPr>
              <a:t>val</a:t>
            </a:r>
            <a:r>
              <a:rPr lang="en-US" sz="1100" dirty="0">
                <a:latin typeface="Courier" pitchFamily="2" charset="0"/>
              </a:rPr>
              <a:t>-for-name (</a:t>
            </a:r>
            <a:r>
              <a:rPr lang="en-US" sz="1100" dirty="0" err="1">
                <a:latin typeface="Courier" pitchFamily="2" charset="0"/>
              </a:rPr>
              <a:t>packbv</a:t>
            </a:r>
            <a:r>
              <a:rPr lang="en-US" sz="1100" dirty="0">
                <a:latin typeface="Courier" pitchFamily="2" charset="0"/>
              </a:rPr>
              <a:t> size 1 bits-for-name)))</a:t>
            </a:r>
          </a:p>
          <a:p>
            <a:r>
              <a:rPr lang="en-US" sz="1100" dirty="0">
                <a:latin typeface="Courier" pitchFamily="2" charset="0"/>
              </a:rPr>
              <a:t>          (</a:t>
            </a:r>
            <a:r>
              <a:rPr lang="en-US" sz="1100" dirty="0" err="1">
                <a:latin typeface="Courier" pitchFamily="2" charset="0"/>
              </a:rPr>
              <a:t>acons</a:t>
            </a:r>
            <a:r>
              <a:rPr lang="en-US" sz="1100" dirty="0">
                <a:latin typeface="Courier" pitchFamily="2" charset="0"/>
              </a:rPr>
              <a:t> name</a:t>
            </a:r>
          </a:p>
          <a:p>
            <a:r>
              <a:rPr lang="en-US" sz="1100" dirty="0">
                <a:latin typeface="Courier" pitchFamily="2" charset="0"/>
              </a:rPr>
              <a:t>                 </a:t>
            </a:r>
            <a:r>
              <a:rPr lang="en-US" sz="1100" dirty="0" err="1">
                <a:latin typeface="Courier" pitchFamily="2" charset="0"/>
              </a:rPr>
              <a:t>val</a:t>
            </a:r>
            <a:r>
              <a:rPr lang="en-US" sz="1100" dirty="0">
                <a:latin typeface="Courier" pitchFamily="2" charset="0"/>
              </a:rPr>
              <a:t>-for-name</a:t>
            </a:r>
          </a:p>
          <a:p>
            <a:r>
              <a:rPr lang="en-US" sz="1100" dirty="0">
                <a:latin typeface="Courier" pitchFamily="2" charset="0"/>
              </a:rPr>
              <a:t>                 (parse-bits (rest </a:t>
            </a:r>
            <a:r>
              <a:rPr lang="en-US" sz="1100" dirty="0" err="1">
                <a:latin typeface="Courier" pitchFamily="2" charset="0"/>
              </a:rPr>
              <a:t>desc</a:t>
            </a:r>
            <a:r>
              <a:rPr lang="en-US" sz="1100" dirty="0">
                <a:latin typeface="Courier" pitchFamily="2" charset="0"/>
              </a:rPr>
              <a:t>) (</a:t>
            </a:r>
            <a:r>
              <a:rPr lang="en-US" sz="1100" dirty="0" err="1">
                <a:latin typeface="Courier" pitchFamily="2" charset="0"/>
              </a:rPr>
              <a:t>nthcdr</a:t>
            </a:r>
            <a:r>
              <a:rPr lang="en-US" sz="1100" dirty="0">
                <a:latin typeface="Courier" pitchFamily="2" charset="0"/>
              </a:rPr>
              <a:t> size bits))))))))</a:t>
            </a:r>
          </a:p>
          <a:p>
            <a:endParaRPr lang="en-US" sz="1100" dirty="0">
              <a:latin typeface="Courier" pitchFamily="2" charset="0"/>
            </a:endParaRPr>
          </a:p>
          <a:p>
            <a:r>
              <a:rPr lang="en-US" sz="1100" dirty="0">
                <a:latin typeface="Courier" pitchFamily="2" charset="0"/>
              </a:rPr>
              <a:t>(defun parse-bytes (</a:t>
            </a:r>
            <a:r>
              <a:rPr lang="en-US" sz="1100" dirty="0" err="1">
                <a:latin typeface="Courier" pitchFamily="2" charset="0"/>
              </a:rPr>
              <a:t>desc</a:t>
            </a:r>
            <a:r>
              <a:rPr lang="en-US" sz="1100" dirty="0">
                <a:latin typeface="Courier" pitchFamily="2" charset="0"/>
              </a:rPr>
              <a:t> bytes)</a:t>
            </a:r>
          </a:p>
          <a:p>
            <a:r>
              <a:rPr lang="en-US" sz="1100" dirty="0">
                <a:latin typeface="Courier" pitchFamily="2" charset="0"/>
              </a:rPr>
              <a:t>  (parse-bits </a:t>
            </a:r>
            <a:r>
              <a:rPr lang="en-US" sz="1100" dirty="0" err="1">
                <a:latin typeface="Courier" pitchFamily="2" charset="0"/>
              </a:rPr>
              <a:t>desc</a:t>
            </a:r>
            <a:r>
              <a:rPr lang="en-US" sz="1100" dirty="0">
                <a:latin typeface="Courier" pitchFamily="2" charset="0"/>
              </a:rPr>
              <a:t> (bytes-to-bits bytes)))</a:t>
            </a:r>
          </a:p>
        </p:txBody>
      </p:sp>
      <p:sp>
        <p:nvSpPr>
          <p:cNvPr id="8" name="Right Arrow 7">
            <a:extLst>
              <a:ext uri="{FF2B5EF4-FFF2-40B4-BE49-F238E27FC236}">
                <a16:creationId xmlns:a16="http://schemas.microsoft.com/office/drawing/2014/main" id="{188A9B07-2356-584B-949F-678BD41B7DD2}"/>
              </a:ext>
            </a:extLst>
          </p:cNvPr>
          <p:cNvSpPr/>
          <p:nvPr/>
        </p:nvSpPr>
        <p:spPr>
          <a:xfrm>
            <a:off x="4487918" y="1871788"/>
            <a:ext cx="1629103" cy="467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3841E340-5A04-D64D-855D-5A0FA90CC19B}"/>
              </a:ext>
            </a:extLst>
          </p:cNvPr>
          <p:cNvSpPr/>
          <p:nvPr/>
        </p:nvSpPr>
        <p:spPr>
          <a:xfrm>
            <a:off x="3723289" y="3307638"/>
            <a:ext cx="439463" cy="465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98F7C6-4ED8-A348-BFE1-E648C30EACE3}"/>
              </a:ext>
            </a:extLst>
          </p:cNvPr>
          <p:cNvSpPr txBox="1"/>
          <p:nvPr/>
        </p:nvSpPr>
        <p:spPr>
          <a:xfrm>
            <a:off x="346840" y="6313597"/>
            <a:ext cx="8324194" cy="461665"/>
          </a:xfrm>
          <a:prstGeom prst="rect">
            <a:avLst/>
          </a:prstGeom>
          <a:noFill/>
        </p:spPr>
        <p:txBody>
          <a:bodyPr wrap="square" rtlCol="0">
            <a:spAutoFit/>
          </a:bodyPr>
          <a:lstStyle/>
          <a:p>
            <a:r>
              <a:rPr lang="en-US" sz="2400" b="1" dirty="0"/>
              <a:t>See the Demo in last year’s Summit slides for more information</a:t>
            </a:r>
          </a:p>
        </p:txBody>
      </p:sp>
    </p:spTree>
    <p:extLst>
      <p:ext uri="{BB962C8B-B14F-4D97-AF65-F5344CB8AC3E}">
        <p14:creationId xmlns:p14="http://schemas.microsoft.com/office/powerpoint/2010/main" val="7783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52CB-1D6F-AE47-B5E6-E61616227107}"/>
              </a:ext>
            </a:extLst>
          </p:cNvPr>
          <p:cNvSpPr>
            <a:spLocks noGrp="1"/>
          </p:cNvSpPr>
          <p:nvPr>
            <p:ph type="title"/>
          </p:nvPr>
        </p:nvSpPr>
        <p:spPr/>
        <p:txBody>
          <a:bodyPr/>
          <a:lstStyle/>
          <a:p>
            <a:r>
              <a:rPr lang="en-US" dirty="0"/>
              <a:t>Specifying Protocol State Machines</a:t>
            </a:r>
          </a:p>
        </p:txBody>
      </p:sp>
      <p:pic>
        <p:nvPicPr>
          <p:cNvPr id="6" name="Content Placeholder 5">
            <a:extLst>
              <a:ext uri="{FF2B5EF4-FFF2-40B4-BE49-F238E27FC236}">
                <a16:creationId xmlns:a16="http://schemas.microsoft.com/office/drawing/2014/main" id="{03B5D194-33E6-EA40-AF82-12CF260F1428}"/>
              </a:ext>
            </a:extLst>
          </p:cNvPr>
          <p:cNvPicPr>
            <a:picLocks noGrp="1" noChangeAspect="1"/>
          </p:cNvPicPr>
          <p:nvPr>
            <p:ph idx="1"/>
          </p:nvPr>
        </p:nvPicPr>
        <p:blipFill>
          <a:blip r:embed="rId2"/>
          <a:stretch>
            <a:fillRect/>
          </a:stretch>
        </p:blipFill>
        <p:spPr>
          <a:xfrm>
            <a:off x="336330" y="1690689"/>
            <a:ext cx="3619942" cy="4351338"/>
          </a:xfrm>
        </p:spPr>
      </p:pic>
      <p:sp>
        <p:nvSpPr>
          <p:cNvPr id="7" name="TextBox 6">
            <a:extLst>
              <a:ext uri="{FF2B5EF4-FFF2-40B4-BE49-F238E27FC236}">
                <a16:creationId xmlns:a16="http://schemas.microsoft.com/office/drawing/2014/main" id="{A8B9A698-0EC9-074B-B02D-F96ED1E40D94}"/>
              </a:ext>
            </a:extLst>
          </p:cNvPr>
          <p:cNvSpPr txBox="1"/>
          <p:nvPr/>
        </p:nvSpPr>
        <p:spPr>
          <a:xfrm>
            <a:off x="4248591" y="1225689"/>
            <a:ext cx="4800815" cy="5078313"/>
          </a:xfrm>
          <a:prstGeom prst="rect">
            <a:avLst/>
          </a:prstGeom>
          <a:noFill/>
        </p:spPr>
        <p:txBody>
          <a:bodyPr wrap="square" rtlCol="0">
            <a:spAutoFit/>
          </a:bodyPr>
          <a:lstStyle/>
          <a:p>
            <a:r>
              <a:rPr lang="en-US" dirty="0"/>
              <a:t>Approach: Specify the state machine </a:t>
            </a:r>
            <a:r>
              <a:rPr lang="en-US" i="1" dirty="0"/>
              <a:t>declaratively</a:t>
            </a:r>
          </a:p>
          <a:p>
            <a:pPr marL="285750" indent="-285750">
              <a:buFont typeface="Arial" panose="020B0604020202020204" pitchFamily="34" charset="0"/>
              <a:buChar char="•"/>
            </a:pPr>
            <a:r>
              <a:rPr lang="en-US" dirty="0"/>
              <a:t>Named states</a:t>
            </a:r>
          </a:p>
          <a:p>
            <a:pPr marL="742950" lvl="1" indent="-285750">
              <a:buFont typeface="Arial" panose="020B0604020202020204" pitchFamily="34" charset="0"/>
              <a:buChar char="•"/>
            </a:pPr>
            <a:r>
              <a:rPr lang="en-US" dirty="0"/>
              <a:t>Can contain variables: Buffers, queues, socket info, etc. – represented as lists and maps</a:t>
            </a:r>
          </a:p>
          <a:p>
            <a:pPr marL="285750" indent="-285750">
              <a:buFont typeface="Arial" panose="020B0604020202020204" pitchFamily="34" charset="0"/>
              <a:buChar char="•"/>
            </a:pPr>
            <a:r>
              <a:rPr lang="en-US" dirty="0"/>
              <a:t>Transitions between states</a:t>
            </a:r>
          </a:p>
          <a:p>
            <a:pPr marL="742950" lvl="1" indent="-285750">
              <a:buFont typeface="Arial" panose="020B0604020202020204" pitchFamily="34" charset="0"/>
              <a:buChar char="•"/>
            </a:pPr>
            <a:r>
              <a:rPr lang="en-US" dirty="0"/>
              <a:t>Have guards: Depend on inputs from the network or application</a:t>
            </a:r>
          </a:p>
          <a:p>
            <a:pPr marL="742950" lvl="1" indent="-285750">
              <a:buFont typeface="Arial" panose="020B0604020202020204" pitchFamily="34" charset="0"/>
              <a:buChar char="•"/>
            </a:pPr>
            <a:r>
              <a:rPr lang="en-US" dirty="0"/>
              <a:t>Have actions: Send or receive data, update state variables</a:t>
            </a:r>
          </a:p>
          <a:p>
            <a:pPr marL="285750" indent="-285750">
              <a:buFont typeface="Arial" panose="020B0604020202020204" pitchFamily="34" charset="0"/>
              <a:buChar char="•"/>
            </a:pPr>
            <a:r>
              <a:rPr lang="en-US" dirty="0"/>
              <a:t>TCP/IP code</a:t>
            </a:r>
          </a:p>
          <a:p>
            <a:pPr marL="742950" lvl="1" indent="-285750">
              <a:buFont typeface="Arial" panose="020B0604020202020204" pitchFamily="34" charset="0"/>
              <a:buChar char="•"/>
            </a:pPr>
            <a:r>
              <a:rPr lang="en-US" dirty="0"/>
              <a:t>Talks to the NIC to send and receive data</a:t>
            </a:r>
          </a:p>
          <a:p>
            <a:pPr marL="742950" lvl="1" indent="-285750">
              <a:buFont typeface="Arial" panose="020B0604020202020204" pitchFamily="34" charset="0"/>
              <a:buChar char="•"/>
            </a:pPr>
            <a:r>
              <a:rPr lang="en-US" dirty="0"/>
              <a:t>Provides a POSIX socket interface to applications / higher-level protocols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Then: Refine the states, their variables, and their transitions to efficient imperative code.</a:t>
            </a:r>
          </a:p>
        </p:txBody>
      </p:sp>
    </p:spTree>
    <p:extLst>
      <p:ext uri="{BB962C8B-B14F-4D97-AF65-F5344CB8AC3E}">
        <p14:creationId xmlns:p14="http://schemas.microsoft.com/office/powerpoint/2010/main" val="79388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1A1A-E8E0-B44D-8A72-003C8ADE8693}"/>
              </a:ext>
            </a:extLst>
          </p:cNvPr>
          <p:cNvSpPr>
            <a:spLocks noGrp="1"/>
          </p:cNvSpPr>
          <p:nvPr>
            <p:ph type="title"/>
          </p:nvPr>
        </p:nvSpPr>
        <p:spPr/>
        <p:txBody>
          <a:bodyPr/>
          <a:lstStyle/>
          <a:p>
            <a:r>
              <a:rPr lang="en-US" dirty="0"/>
              <a:t>Planned System Architecture</a:t>
            </a:r>
          </a:p>
        </p:txBody>
      </p:sp>
      <p:pic>
        <p:nvPicPr>
          <p:cNvPr id="5" name="Content Placeholder 4">
            <a:extLst>
              <a:ext uri="{FF2B5EF4-FFF2-40B4-BE49-F238E27FC236}">
                <a16:creationId xmlns:a16="http://schemas.microsoft.com/office/drawing/2014/main" id="{93E61169-0C7C-B145-84DB-04D69BD1325F}"/>
              </a:ext>
            </a:extLst>
          </p:cNvPr>
          <p:cNvPicPr>
            <a:picLocks noGrp="1" noChangeAspect="1"/>
          </p:cNvPicPr>
          <p:nvPr>
            <p:ph idx="1"/>
          </p:nvPr>
        </p:nvPicPr>
        <p:blipFill>
          <a:blip r:embed="rId2"/>
          <a:stretch>
            <a:fillRect/>
          </a:stretch>
        </p:blipFill>
        <p:spPr>
          <a:xfrm>
            <a:off x="4698123" y="1437428"/>
            <a:ext cx="4337269" cy="2178316"/>
          </a:xfrm>
        </p:spPr>
      </p:pic>
      <p:sp>
        <p:nvSpPr>
          <p:cNvPr id="6" name="TextBox 5">
            <a:extLst>
              <a:ext uri="{FF2B5EF4-FFF2-40B4-BE49-F238E27FC236}">
                <a16:creationId xmlns:a16="http://schemas.microsoft.com/office/drawing/2014/main" id="{E9C3FEB7-B347-674D-80C6-A62AA158063E}"/>
              </a:ext>
            </a:extLst>
          </p:cNvPr>
          <p:cNvSpPr txBox="1"/>
          <p:nvPr/>
        </p:nvSpPr>
        <p:spPr>
          <a:xfrm>
            <a:off x="283779" y="1437427"/>
            <a:ext cx="4183118" cy="2616101"/>
          </a:xfrm>
          <a:prstGeom prst="rect">
            <a:avLst/>
          </a:prstGeom>
          <a:noFill/>
        </p:spPr>
        <p:txBody>
          <a:bodyPr wrap="square" rtlCol="0">
            <a:spAutoFit/>
          </a:bodyPr>
          <a:lstStyle/>
          <a:p>
            <a:r>
              <a:rPr lang="en-US" sz="2400" dirty="0"/>
              <a:t>Possible Architecture:</a:t>
            </a:r>
          </a:p>
          <a:p>
            <a:pPr marL="285750" indent="-285750">
              <a:buFont typeface="Arial" panose="020B0604020202020204" pitchFamily="34" charset="0"/>
              <a:buChar char="•"/>
            </a:pPr>
            <a:r>
              <a:rPr lang="en-US" sz="2000" dirty="0"/>
              <a:t>Network Stack in its own partition</a:t>
            </a:r>
          </a:p>
          <a:p>
            <a:pPr marL="285750" indent="-285750">
              <a:buFont typeface="Arial" panose="020B0604020202020204" pitchFamily="34" charset="0"/>
              <a:buChar char="•"/>
            </a:pPr>
            <a:r>
              <a:rPr lang="en-US" sz="2000" dirty="0"/>
              <a:t>NIC driver in the same partition, or in a separate partition</a:t>
            </a:r>
          </a:p>
          <a:p>
            <a:pPr marL="285750" indent="-285750">
              <a:buFont typeface="Arial" panose="020B0604020202020204" pitchFamily="34" charset="0"/>
              <a:buChar char="•"/>
            </a:pPr>
            <a:r>
              <a:rPr lang="en-US" sz="2000" dirty="0"/>
              <a:t>Synthesize code to help user applications access the network stack in a convenient POSIX-like way</a:t>
            </a:r>
          </a:p>
          <a:p>
            <a:endParaRPr lang="en-US" sz="2000" dirty="0"/>
          </a:p>
        </p:txBody>
      </p:sp>
      <p:sp>
        <p:nvSpPr>
          <p:cNvPr id="7" name="TextBox 6">
            <a:extLst>
              <a:ext uri="{FF2B5EF4-FFF2-40B4-BE49-F238E27FC236}">
                <a16:creationId xmlns:a16="http://schemas.microsoft.com/office/drawing/2014/main" id="{FEFD7C22-D08F-8E41-BA95-19E2ADE2EF9A}"/>
              </a:ext>
            </a:extLst>
          </p:cNvPr>
          <p:cNvSpPr txBox="1"/>
          <p:nvPr/>
        </p:nvSpPr>
        <p:spPr>
          <a:xfrm>
            <a:off x="628650" y="5590546"/>
            <a:ext cx="8042384" cy="1015663"/>
          </a:xfrm>
          <a:prstGeom prst="rect">
            <a:avLst/>
          </a:prstGeom>
          <a:noFill/>
        </p:spPr>
        <p:txBody>
          <a:bodyPr wrap="square" rtlCol="0">
            <a:spAutoFit/>
          </a:bodyPr>
          <a:lstStyle/>
          <a:p>
            <a:r>
              <a:rPr lang="en-US" sz="2000" dirty="0"/>
              <a:t>Disclaimer: We are not yet seL4 experts!  We welcome feedback on all this.</a:t>
            </a:r>
          </a:p>
          <a:p>
            <a:r>
              <a:rPr lang="en-US" sz="2000" b="1" dirty="0"/>
              <a:t>Please feel very free to get in touch if you want to use the network stack: eric.smith@kestreltechnology.com</a:t>
            </a:r>
          </a:p>
        </p:txBody>
      </p:sp>
      <p:sp>
        <p:nvSpPr>
          <p:cNvPr id="8" name="TextBox 7">
            <a:extLst>
              <a:ext uri="{FF2B5EF4-FFF2-40B4-BE49-F238E27FC236}">
                <a16:creationId xmlns:a16="http://schemas.microsoft.com/office/drawing/2014/main" id="{4CD9046C-530E-1245-A182-94DA86F556E0}"/>
              </a:ext>
            </a:extLst>
          </p:cNvPr>
          <p:cNvSpPr txBox="1"/>
          <p:nvPr/>
        </p:nvSpPr>
        <p:spPr>
          <a:xfrm>
            <a:off x="283779" y="3665491"/>
            <a:ext cx="8751613"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a:t>Open questions:</a:t>
            </a:r>
          </a:p>
          <a:p>
            <a:pPr marL="742950" lvl="1" indent="-285750">
              <a:buFont typeface="Arial" panose="020B0604020202020204" pitchFamily="34" charset="0"/>
              <a:buChar char="•"/>
            </a:pPr>
            <a:r>
              <a:rPr lang="en-US" sz="2000" dirty="0"/>
              <a:t>How dynamic is the configuration?  All communication channels known beforehand?</a:t>
            </a:r>
          </a:p>
          <a:p>
            <a:pPr marL="742950" lvl="1" indent="-285750">
              <a:buFont typeface="Arial" panose="020B0604020202020204" pitchFamily="34" charset="0"/>
              <a:buChar char="•"/>
            </a:pPr>
            <a:r>
              <a:rPr lang="en-US" sz="2000" dirty="0"/>
              <a:t>Integrate with </a:t>
            </a:r>
            <a:r>
              <a:rPr lang="en-US" sz="2000" dirty="0" err="1"/>
              <a:t>CAmkES</a:t>
            </a:r>
            <a:r>
              <a:rPr lang="en-US" sz="2000" dirty="0"/>
              <a:t>?</a:t>
            </a:r>
          </a:p>
          <a:p>
            <a:pPr marL="742950" lvl="1" indent="-285750">
              <a:buFont typeface="Arial" panose="020B0604020202020204" pitchFamily="34" charset="0"/>
              <a:buChar char="•"/>
            </a:pPr>
            <a:r>
              <a:rPr lang="en-US" sz="2000" dirty="0"/>
              <a:t>Which NIC driver?  Use a rump kernel?</a:t>
            </a:r>
          </a:p>
          <a:p>
            <a:endParaRPr lang="en-US" dirty="0"/>
          </a:p>
        </p:txBody>
      </p:sp>
    </p:spTree>
    <p:extLst>
      <p:ext uri="{BB962C8B-B14F-4D97-AF65-F5344CB8AC3E}">
        <p14:creationId xmlns:p14="http://schemas.microsoft.com/office/powerpoint/2010/main" val="568415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A713-680D-1040-9FB3-5E847C6F95B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3C41FE-1618-794A-88E0-6B8991EBAA5E}"/>
              </a:ext>
            </a:extLst>
          </p:cNvPr>
          <p:cNvSpPr>
            <a:spLocks noGrp="1"/>
          </p:cNvSpPr>
          <p:nvPr>
            <p:ph idx="1"/>
          </p:nvPr>
        </p:nvSpPr>
        <p:spPr/>
        <p:txBody>
          <a:bodyPr>
            <a:normAutofit fontScale="92500" lnSpcReduction="10000"/>
          </a:bodyPr>
          <a:lstStyle/>
          <a:p>
            <a:r>
              <a:rPr lang="en-US" sz="3600" dirty="0"/>
              <a:t>Formally verified TCP/IP code for seL4 will support building secure, verified systems.</a:t>
            </a:r>
          </a:p>
          <a:p>
            <a:pPr lvl="1"/>
            <a:r>
              <a:rPr lang="en-US" sz="3200" dirty="0"/>
              <a:t>May also help increase adoption of seL4.</a:t>
            </a:r>
          </a:p>
          <a:p>
            <a:r>
              <a:rPr lang="en-US" sz="3600" dirty="0"/>
              <a:t>The APT synthesis toolkit and the C language semantics will have independent value.</a:t>
            </a:r>
          </a:p>
          <a:p>
            <a:endParaRPr lang="en-US" sz="3600" dirty="0"/>
          </a:p>
          <a:p>
            <a:r>
              <a:rPr lang="en-US" sz="3600" dirty="0"/>
              <a:t>Thanks to our sponsors at DARPA and the Army!</a:t>
            </a:r>
          </a:p>
          <a:p>
            <a:endParaRPr lang="en-US" sz="3600" dirty="0"/>
          </a:p>
        </p:txBody>
      </p:sp>
    </p:spTree>
    <p:extLst>
      <p:ext uri="{BB962C8B-B14F-4D97-AF65-F5344CB8AC3E}">
        <p14:creationId xmlns:p14="http://schemas.microsoft.com/office/powerpoint/2010/main" val="67843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1E29-9C1B-AA48-881C-B80E504721D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C1CAB7F-10C4-1343-88FB-87A261806CEA}"/>
              </a:ext>
            </a:extLst>
          </p:cNvPr>
          <p:cNvSpPr>
            <a:spLocks noGrp="1"/>
          </p:cNvSpPr>
          <p:nvPr>
            <p:ph idx="1"/>
          </p:nvPr>
        </p:nvSpPr>
        <p:spPr>
          <a:xfrm>
            <a:off x="283779" y="1836136"/>
            <a:ext cx="8576441" cy="4351338"/>
          </a:xfrm>
        </p:spPr>
        <p:txBody>
          <a:bodyPr/>
          <a:lstStyle/>
          <a:p>
            <a:r>
              <a:rPr lang="en-US" dirty="0"/>
              <a:t>The seL4 kernel has a very high level of assurance</a:t>
            </a:r>
          </a:p>
          <a:p>
            <a:r>
              <a:rPr lang="en-US" dirty="0"/>
              <a:t>But: It does not natively provide the typical POSIX interface that users expect of an operating system (files, processes, </a:t>
            </a:r>
            <a:r>
              <a:rPr lang="en-US" b="1" dirty="0"/>
              <a:t>networking</a:t>
            </a:r>
            <a:r>
              <a:rPr lang="en-US" dirty="0"/>
              <a:t>, etc.).</a:t>
            </a:r>
          </a:p>
          <a:p>
            <a:pPr lvl="1"/>
            <a:r>
              <a:rPr lang="en-US" dirty="0"/>
              <a:t>Implementations exist but many are not yet formally verified</a:t>
            </a:r>
          </a:p>
        </p:txBody>
      </p:sp>
    </p:spTree>
    <p:extLst>
      <p:ext uri="{BB962C8B-B14F-4D97-AF65-F5344CB8AC3E}">
        <p14:creationId xmlns:p14="http://schemas.microsoft.com/office/powerpoint/2010/main" val="780599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C873-979D-6549-9B2E-4F06782B9D1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15A9A4C-D254-DE4C-AC54-81D348BC6DAF}"/>
              </a:ext>
            </a:extLst>
          </p:cNvPr>
          <p:cNvSpPr>
            <a:spLocks noGrp="1"/>
          </p:cNvSpPr>
          <p:nvPr>
            <p:ph idx="1"/>
          </p:nvPr>
        </p:nvSpPr>
        <p:spPr/>
        <p:txBody>
          <a:bodyPr/>
          <a:lstStyle/>
          <a:p>
            <a:pPr marL="0" indent="0">
              <a:buNone/>
            </a:pPr>
            <a:r>
              <a:rPr lang="en-US" dirty="0"/>
              <a:t>“To submit questions, we are asking that you place them into the discussion board on the virtual hub page. You can also use this area to continue the discussion after the presentation as speakers will be checking for new comments throughout the summit.”</a:t>
            </a:r>
          </a:p>
        </p:txBody>
      </p:sp>
    </p:spTree>
    <p:extLst>
      <p:ext uri="{BB962C8B-B14F-4D97-AF65-F5344CB8AC3E}">
        <p14:creationId xmlns:p14="http://schemas.microsoft.com/office/powerpoint/2010/main" val="288226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30AA-0345-134F-98D7-7E3787D686D3}"/>
              </a:ext>
            </a:extLst>
          </p:cNvPr>
          <p:cNvSpPr>
            <a:spLocks noGrp="1"/>
          </p:cNvSpPr>
          <p:nvPr>
            <p:ph type="title"/>
          </p:nvPr>
        </p:nvSpPr>
        <p:spPr>
          <a:xfrm>
            <a:off x="628650" y="365127"/>
            <a:ext cx="7886700" cy="727950"/>
          </a:xfrm>
        </p:spPr>
        <p:txBody>
          <a:bodyPr/>
          <a:lstStyle/>
          <a:p>
            <a:r>
              <a:rPr lang="en-US" dirty="0"/>
              <a:t>Project Overview</a:t>
            </a:r>
          </a:p>
        </p:txBody>
      </p:sp>
      <p:sp>
        <p:nvSpPr>
          <p:cNvPr id="3" name="Content Placeholder 2">
            <a:extLst>
              <a:ext uri="{FF2B5EF4-FFF2-40B4-BE49-F238E27FC236}">
                <a16:creationId xmlns:a16="http://schemas.microsoft.com/office/drawing/2014/main" id="{43CBE66A-4202-1E43-943D-8B7C87E4BCBD}"/>
              </a:ext>
            </a:extLst>
          </p:cNvPr>
          <p:cNvSpPr>
            <a:spLocks noGrp="1"/>
          </p:cNvSpPr>
          <p:nvPr>
            <p:ph idx="1"/>
          </p:nvPr>
        </p:nvSpPr>
        <p:spPr>
          <a:xfrm>
            <a:off x="273270" y="1271753"/>
            <a:ext cx="8744606" cy="5083886"/>
          </a:xfrm>
        </p:spPr>
        <p:txBody>
          <a:bodyPr>
            <a:normAutofit fontScale="85000" lnSpcReduction="10000"/>
          </a:bodyPr>
          <a:lstStyle/>
          <a:p>
            <a:r>
              <a:rPr lang="en-US" dirty="0"/>
              <a:t>Goal: Synthesize a high-assurance TCP/IP implementation for seL4.</a:t>
            </a:r>
          </a:p>
          <a:p>
            <a:pPr lvl="1"/>
            <a:r>
              <a:rPr lang="en-US" dirty="0"/>
              <a:t>Generate formally-verified C code</a:t>
            </a:r>
          </a:p>
          <a:p>
            <a:pPr lvl="1"/>
            <a:r>
              <a:rPr lang="en-US" dirty="0"/>
              <a:t>Cover IP, TCP, UDP, etc.</a:t>
            </a:r>
          </a:p>
          <a:p>
            <a:pPr lvl="1"/>
            <a:r>
              <a:rPr lang="en-US" dirty="0"/>
              <a:t>Make the generated code open source</a:t>
            </a:r>
          </a:p>
          <a:p>
            <a:pPr lvl="1"/>
            <a:r>
              <a:rPr lang="en-US" dirty="0"/>
              <a:t>Use/extend Kestrel’s open source synthesis tools</a:t>
            </a:r>
          </a:p>
          <a:p>
            <a:r>
              <a:rPr lang="en-US" dirty="0"/>
              <a:t>Why start with a TCP/IP stack?</a:t>
            </a:r>
          </a:p>
          <a:p>
            <a:pPr lvl="1"/>
            <a:r>
              <a:rPr lang="en-US" dirty="0"/>
              <a:t>Is needed by many applications</a:t>
            </a:r>
          </a:p>
          <a:p>
            <a:pPr lvl="1"/>
            <a:r>
              <a:rPr lang="en-US" dirty="0"/>
              <a:t>Faces the external world and thus must safely process data from attackers</a:t>
            </a:r>
          </a:p>
          <a:p>
            <a:pPr lvl="1"/>
            <a:r>
              <a:rPr lang="en-US" dirty="0"/>
              <a:t>May be used by multiple seL4 partitions and thus must keep their data strictly separate</a:t>
            </a:r>
          </a:p>
          <a:p>
            <a:r>
              <a:rPr lang="en-US" dirty="0"/>
              <a:t>Benefits:</a:t>
            </a:r>
          </a:p>
          <a:p>
            <a:pPr lvl="1"/>
            <a:r>
              <a:rPr lang="en-US" dirty="0"/>
              <a:t>Will help others build secure systems on seL4</a:t>
            </a:r>
          </a:p>
          <a:p>
            <a:pPr lvl="1"/>
            <a:r>
              <a:rPr lang="en-US" dirty="0"/>
              <a:t>Will help extend seL4's assurance case to larger systems based on seL4</a:t>
            </a:r>
          </a:p>
          <a:p>
            <a:pPr lvl="1"/>
            <a:r>
              <a:rPr lang="en-US" dirty="0"/>
              <a:t>Code will be provably immune to various attacks (subject to assumptions)</a:t>
            </a:r>
          </a:p>
          <a:p>
            <a:r>
              <a:rPr lang="en-US" dirty="0"/>
              <a:t>Approach: Use ACL2 theorem prover and Kestrel’s APT toolkit</a:t>
            </a:r>
          </a:p>
        </p:txBody>
      </p:sp>
    </p:spTree>
    <p:extLst>
      <p:ext uri="{BB962C8B-B14F-4D97-AF65-F5344CB8AC3E}">
        <p14:creationId xmlns:p14="http://schemas.microsoft.com/office/powerpoint/2010/main" val="24826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E9E1-61D8-ED4F-954B-EFE850276670}"/>
              </a:ext>
            </a:extLst>
          </p:cNvPr>
          <p:cNvSpPr>
            <a:spLocks noGrp="1"/>
          </p:cNvSpPr>
          <p:nvPr>
            <p:ph type="title"/>
          </p:nvPr>
        </p:nvSpPr>
        <p:spPr/>
        <p:txBody>
          <a:bodyPr/>
          <a:lstStyle/>
          <a:p>
            <a:r>
              <a:rPr lang="en-US" dirty="0"/>
              <a:t>Project Status</a:t>
            </a:r>
          </a:p>
        </p:txBody>
      </p:sp>
      <p:sp>
        <p:nvSpPr>
          <p:cNvPr id="3" name="Content Placeholder 2">
            <a:extLst>
              <a:ext uri="{FF2B5EF4-FFF2-40B4-BE49-F238E27FC236}">
                <a16:creationId xmlns:a16="http://schemas.microsoft.com/office/drawing/2014/main" id="{6F4665A2-44E6-E144-9A1C-4D2EC1E6EF98}"/>
              </a:ext>
            </a:extLst>
          </p:cNvPr>
          <p:cNvSpPr>
            <a:spLocks noGrp="1"/>
          </p:cNvSpPr>
          <p:nvPr>
            <p:ph idx="1"/>
          </p:nvPr>
        </p:nvSpPr>
        <p:spPr/>
        <p:txBody>
          <a:bodyPr>
            <a:normAutofit/>
          </a:bodyPr>
          <a:lstStyle/>
          <a:p>
            <a:r>
              <a:rPr lang="en-US" dirty="0"/>
              <a:t>Phase I (feasibility study) complete</a:t>
            </a:r>
          </a:p>
          <a:p>
            <a:pPr lvl="1"/>
            <a:r>
              <a:rPr lang="en-US" dirty="0"/>
              <a:t>Initial experiments worked out</a:t>
            </a:r>
          </a:p>
          <a:p>
            <a:r>
              <a:rPr lang="en-US" dirty="0"/>
              <a:t>Phase II started in mid-September, 2020</a:t>
            </a:r>
          </a:p>
          <a:p>
            <a:pPr lvl="1"/>
            <a:r>
              <a:rPr lang="en-US" dirty="0"/>
              <a:t>Initial version of C generator working</a:t>
            </a:r>
          </a:p>
          <a:p>
            <a:pPr lvl="1"/>
            <a:r>
              <a:rPr lang="en-US" dirty="0"/>
              <a:t>Working on protocol specs and system architecture</a:t>
            </a:r>
          </a:p>
          <a:p>
            <a:pPr lvl="1"/>
            <a:r>
              <a:rPr lang="en-US" dirty="0"/>
              <a:t>2 year project.  Lots to do!</a:t>
            </a:r>
          </a:p>
          <a:p>
            <a:pPr marL="0" indent="0">
              <a:buNone/>
            </a:pPr>
            <a:endParaRPr lang="en-US" dirty="0"/>
          </a:p>
        </p:txBody>
      </p:sp>
    </p:spTree>
    <p:extLst>
      <p:ext uri="{BB962C8B-B14F-4D97-AF65-F5344CB8AC3E}">
        <p14:creationId xmlns:p14="http://schemas.microsoft.com/office/powerpoint/2010/main" val="341038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CC37C5-B13E-CC44-B8BD-3E36A6DFE526}"/>
              </a:ext>
            </a:extLst>
          </p:cNvPr>
          <p:cNvSpPr>
            <a:spLocks noGrp="1"/>
          </p:cNvSpPr>
          <p:nvPr>
            <p:ph type="title"/>
          </p:nvPr>
        </p:nvSpPr>
        <p:spPr>
          <a:solidFill>
            <a:schemeClr val="accent6">
              <a:lumMod val="20000"/>
              <a:lumOff val="80000"/>
            </a:schemeClr>
          </a:solidFill>
        </p:spPr>
        <p:txBody>
          <a:bodyPr>
            <a:normAutofit/>
          </a:bodyPr>
          <a:lstStyle/>
          <a:p>
            <a:r>
              <a:rPr lang="en-US" dirty="0"/>
              <a:t>Software Synthesis and the APT Toolkit</a:t>
            </a:r>
            <a:br>
              <a:rPr lang="en-US" dirty="0"/>
            </a:br>
            <a:endParaRPr lang="en-US" dirty="0"/>
          </a:p>
        </p:txBody>
      </p:sp>
      <p:sp>
        <p:nvSpPr>
          <p:cNvPr id="7" name="Text Placeholder 6">
            <a:extLst>
              <a:ext uri="{FF2B5EF4-FFF2-40B4-BE49-F238E27FC236}">
                <a16:creationId xmlns:a16="http://schemas.microsoft.com/office/drawing/2014/main" id="{48007F5C-3877-204B-8390-702400FA03F3}"/>
              </a:ext>
            </a:extLst>
          </p:cNvPr>
          <p:cNvSpPr>
            <a:spLocks noGrp="1"/>
          </p:cNvSpPr>
          <p:nvPr>
            <p:ph type="body" idx="1"/>
          </p:nvPr>
        </p:nvSpPr>
        <p:spPr>
          <a:solidFill>
            <a:schemeClr val="accent3">
              <a:lumMod val="20000"/>
              <a:lumOff val="80000"/>
            </a:schemeClr>
          </a:solidFill>
        </p:spPr>
        <p:txBody>
          <a:bodyPr/>
          <a:lstStyle/>
          <a:p>
            <a:endParaRPr lang="en-US"/>
          </a:p>
          <a:p>
            <a:r>
              <a:rPr lang="en-US"/>
              <a:t>Kestrel’s </a:t>
            </a:r>
            <a:r>
              <a:rPr lang="en-US" u="sng"/>
              <a:t>A</a:t>
            </a:r>
            <a:r>
              <a:rPr lang="en-US"/>
              <a:t>utomated </a:t>
            </a:r>
            <a:r>
              <a:rPr lang="en-US" u="sng"/>
              <a:t>P</a:t>
            </a:r>
            <a:r>
              <a:rPr lang="en-US"/>
              <a:t>rogram </a:t>
            </a:r>
            <a:r>
              <a:rPr lang="en-US" u="sng"/>
              <a:t>T</a:t>
            </a:r>
            <a:r>
              <a:rPr lang="en-US"/>
              <a:t>ransformation Toolkit</a:t>
            </a:r>
          </a:p>
        </p:txBody>
      </p:sp>
    </p:spTree>
    <p:extLst>
      <p:ext uri="{BB962C8B-B14F-4D97-AF65-F5344CB8AC3E}">
        <p14:creationId xmlns:p14="http://schemas.microsoft.com/office/powerpoint/2010/main" val="370893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itle 1"/>
          <p:cNvSpPr txBox="1">
            <a:spLocks noGrp="1"/>
          </p:cNvSpPr>
          <p:nvPr>
            <p:ph type="title"/>
          </p:nvPr>
        </p:nvSpPr>
        <p:spPr>
          <a:xfrm>
            <a:off x="128590" y="9876"/>
            <a:ext cx="8762998" cy="762920"/>
          </a:xfrm>
          <a:prstGeom prst="rect">
            <a:avLst/>
          </a:prstGeom>
        </p:spPr>
        <p:txBody>
          <a:bodyPr>
            <a:normAutofit/>
          </a:bodyPr>
          <a:lstStyle>
            <a:lvl1pPr>
              <a:defRPr sz="4000"/>
            </a:lvl1pPr>
          </a:lstStyle>
          <a:p>
            <a:r>
              <a:rPr sz="3600" dirty="0"/>
              <a:t>Software Synthesis</a:t>
            </a:r>
            <a:r>
              <a:rPr lang="en-US" sz="3600" dirty="0"/>
              <a:t> for Formally Verified Code</a:t>
            </a:r>
            <a:endParaRPr sz="3600" dirty="0"/>
          </a:p>
        </p:txBody>
      </p:sp>
      <p:sp>
        <p:nvSpPr>
          <p:cNvPr id="305" name="Content Placeholder 2"/>
          <p:cNvSpPr txBox="1">
            <a:spLocks noGrp="1"/>
          </p:cNvSpPr>
          <p:nvPr>
            <p:ph idx="1"/>
          </p:nvPr>
        </p:nvSpPr>
        <p:spPr>
          <a:xfrm>
            <a:off x="457200" y="767444"/>
            <a:ext cx="5023757" cy="5895824"/>
          </a:xfrm>
          <a:prstGeom prst="rect">
            <a:avLst/>
          </a:prstGeom>
        </p:spPr>
        <p:txBody>
          <a:bodyPr>
            <a:normAutofit/>
          </a:bodyPr>
          <a:lstStyle/>
          <a:p>
            <a:pPr indent="-225425">
              <a:lnSpc>
                <a:spcPct val="110000"/>
              </a:lnSpc>
              <a:spcBef>
                <a:spcPts val="600"/>
              </a:spcBef>
              <a:defRPr sz="2400"/>
            </a:pPr>
            <a:r>
              <a:rPr dirty="0"/>
              <a:t>Derive code from a specification</a:t>
            </a:r>
          </a:p>
          <a:p>
            <a:pPr indent="-225425">
              <a:lnSpc>
                <a:spcPct val="110000"/>
              </a:lnSpc>
              <a:spcBef>
                <a:spcPts val="600"/>
              </a:spcBef>
              <a:defRPr sz="2400"/>
            </a:pPr>
            <a:r>
              <a:rPr dirty="0"/>
              <a:t>Step-by-step, </a:t>
            </a:r>
            <a:r>
              <a:rPr lang="en-US" dirty="0"/>
              <a:t>via refinements, often performed by automated transformations</a:t>
            </a:r>
          </a:p>
          <a:p>
            <a:pPr lvl="1" indent="-225425">
              <a:lnSpc>
                <a:spcPct val="110000"/>
              </a:lnSpc>
              <a:spcBef>
                <a:spcPts val="600"/>
              </a:spcBef>
              <a:defRPr sz="2400"/>
            </a:pPr>
            <a:r>
              <a:rPr lang="en-US" sz="2000" dirty="0"/>
              <a:t>Introduce data types/algorithms</a:t>
            </a:r>
          </a:p>
          <a:p>
            <a:pPr lvl="1" indent="-225425">
              <a:lnSpc>
                <a:spcPct val="110000"/>
              </a:lnSpc>
              <a:spcBef>
                <a:spcPts val="600"/>
              </a:spcBef>
              <a:defRPr sz="2400"/>
            </a:pPr>
            <a:r>
              <a:rPr lang="en-US" sz="2000" dirty="0"/>
              <a:t>Introduce optimizations systematically</a:t>
            </a:r>
          </a:p>
          <a:p>
            <a:pPr lvl="1" indent="-225425">
              <a:lnSpc>
                <a:spcPct val="110000"/>
              </a:lnSpc>
              <a:spcBef>
                <a:spcPts val="600"/>
              </a:spcBef>
              <a:defRPr sz="2400"/>
            </a:pPr>
            <a:r>
              <a:rPr lang="en-US" sz="2000" dirty="0"/>
              <a:t>Target code to a particular platform</a:t>
            </a:r>
          </a:p>
          <a:p>
            <a:pPr lvl="1" indent="-225425">
              <a:lnSpc>
                <a:spcPct val="110000"/>
              </a:lnSpc>
              <a:spcBef>
                <a:spcPts val="600"/>
              </a:spcBef>
              <a:defRPr sz="2400"/>
            </a:pPr>
            <a:r>
              <a:rPr lang="en-US" sz="2000" dirty="0"/>
              <a:t>Obfuscate code, if desired</a:t>
            </a:r>
            <a:endParaRPr sz="2000" dirty="0"/>
          </a:p>
          <a:p>
            <a:pPr indent="-225425">
              <a:lnSpc>
                <a:spcPct val="110000"/>
              </a:lnSpc>
              <a:spcBef>
                <a:spcPts val="600"/>
              </a:spcBef>
              <a:defRPr sz="2400"/>
            </a:pPr>
            <a:r>
              <a:rPr lang="en-US" dirty="0"/>
              <a:t>Last step generates code</a:t>
            </a:r>
          </a:p>
          <a:p>
            <a:pPr indent="-225425">
              <a:lnSpc>
                <a:spcPct val="110000"/>
              </a:lnSpc>
              <a:spcBef>
                <a:spcPts val="600"/>
              </a:spcBef>
              <a:defRPr sz="2400"/>
            </a:pPr>
            <a:r>
              <a:rPr dirty="0"/>
              <a:t>Each step generates a proof</a:t>
            </a:r>
            <a:endParaRPr lang="en-US" dirty="0"/>
          </a:p>
          <a:p>
            <a:pPr indent="-225425">
              <a:lnSpc>
                <a:spcPct val="110000"/>
              </a:lnSpc>
              <a:spcBef>
                <a:spcPts val="600"/>
              </a:spcBef>
              <a:defRPr sz="2400"/>
            </a:pPr>
            <a:r>
              <a:rPr lang="en-US" dirty="0"/>
              <a:t>Chain together all proofs to obtain a proof that the code implements the spec</a:t>
            </a:r>
            <a:endParaRPr dirty="0"/>
          </a:p>
        </p:txBody>
      </p:sp>
      <p:sp>
        <p:nvSpPr>
          <p:cNvPr id="3" name="Slide Number Placeholder 2">
            <a:extLst>
              <a:ext uri="{FF2B5EF4-FFF2-40B4-BE49-F238E27FC236}">
                <a16:creationId xmlns:a16="http://schemas.microsoft.com/office/drawing/2014/main" id="{FCC06657-15C2-E941-93D7-7A33E955D9E9}"/>
              </a:ext>
            </a:extLst>
          </p:cNvPr>
          <p:cNvSpPr>
            <a:spLocks noGrp="1"/>
          </p:cNvSpPr>
          <p:nvPr>
            <p:ph type="sldNum" sz="quarter" idx="12"/>
          </p:nvPr>
        </p:nvSpPr>
        <p:spPr/>
        <p:txBody>
          <a:bodyPr/>
          <a:lstStyle/>
          <a:p>
            <a:fld id="{D242504C-B11C-F24E-8A7B-7AAF8D5A2319}" type="slidenum">
              <a:rPr lang="en-US" smtClean="0"/>
              <a:t>7</a:t>
            </a:fld>
            <a:endParaRPr lang="en-US" dirty="0"/>
          </a:p>
        </p:txBody>
      </p:sp>
      <p:pic>
        <p:nvPicPr>
          <p:cNvPr id="303" name="Content Placeholder 37" descr="Content Placeholder 37"/>
          <p:cNvPicPr>
            <a:picLocks noChangeAspect="1"/>
          </p:cNvPicPr>
          <p:nvPr/>
        </p:nvPicPr>
        <p:blipFill>
          <a:blip r:embed="rId3"/>
          <a:stretch>
            <a:fillRect/>
          </a:stretch>
        </p:blipFill>
        <p:spPr>
          <a:xfrm>
            <a:off x="5755020" y="772796"/>
            <a:ext cx="1453192" cy="5797941"/>
          </a:xfrm>
          <a:prstGeom prst="rect">
            <a:avLst/>
          </a:prstGeom>
        </p:spPr>
      </p:pic>
      <p:sp>
        <p:nvSpPr>
          <p:cNvPr id="306" name="Right Brace 4"/>
          <p:cNvSpPr/>
          <p:nvPr/>
        </p:nvSpPr>
        <p:spPr>
          <a:xfrm>
            <a:off x="6936921" y="765960"/>
            <a:ext cx="719669" cy="58047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100"/>
                  <a:pt x="10800" y="223"/>
                </a:cubicBezTo>
                <a:lnTo>
                  <a:pt x="10800" y="10577"/>
                </a:lnTo>
                <a:cubicBezTo>
                  <a:pt x="10800" y="10700"/>
                  <a:pt x="15635" y="10800"/>
                  <a:pt x="21600" y="10800"/>
                </a:cubicBezTo>
                <a:cubicBezTo>
                  <a:pt x="15635" y="10800"/>
                  <a:pt x="10800" y="10900"/>
                  <a:pt x="10800" y="11023"/>
                </a:cubicBezTo>
                <a:lnTo>
                  <a:pt x="10800" y="21377"/>
                </a:lnTo>
                <a:cubicBezTo>
                  <a:pt x="10800" y="21500"/>
                  <a:pt x="5965" y="21600"/>
                  <a:pt x="0" y="21600"/>
                </a:cubicBezTo>
              </a:path>
            </a:pathLst>
          </a:custGeom>
          <a:ln w="25400">
            <a:solidFill>
              <a:srgbClr val="4F81BD"/>
            </a:solidFill>
          </a:ln>
          <a:effectLst/>
        </p:spPr>
        <p:txBody>
          <a:bodyPr lIns="45719" rIns="45719" anchor="ctr"/>
          <a:lstStyle/>
          <a:p>
            <a:pPr algn="ctr" defTabSz="457200"/>
            <a:endParaRPr dirty="0"/>
          </a:p>
        </p:txBody>
      </p:sp>
      <p:sp>
        <p:nvSpPr>
          <p:cNvPr id="307" name="TextBox 5"/>
          <p:cNvSpPr txBox="1"/>
          <p:nvPr/>
        </p:nvSpPr>
        <p:spPr>
          <a:xfrm>
            <a:off x="7736170" y="3449653"/>
            <a:ext cx="1217329" cy="40011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57200">
              <a:defRPr sz="2000"/>
            </a:lvl1pPr>
          </a:lstStyle>
          <a:p>
            <a:r>
              <a:rPr dirty="0"/>
              <a:t>derivation</a:t>
            </a:r>
          </a:p>
        </p:txBody>
      </p:sp>
    </p:spTree>
    <p:extLst>
      <p:ext uri="{BB962C8B-B14F-4D97-AF65-F5344CB8AC3E}">
        <p14:creationId xmlns:p14="http://schemas.microsoft.com/office/powerpoint/2010/main" val="1632828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0289"/>
          </a:xfrm>
        </p:spPr>
        <p:txBody>
          <a:bodyPr/>
          <a:lstStyle/>
          <a:p>
            <a:r>
              <a:rPr lang="en-US" dirty="0"/>
              <a:t>The Specification</a:t>
            </a:r>
          </a:p>
        </p:txBody>
      </p:sp>
      <p:sp>
        <p:nvSpPr>
          <p:cNvPr id="3" name="Content Placeholder 2"/>
          <p:cNvSpPr>
            <a:spLocks noGrp="1"/>
          </p:cNvSpPr>
          <p:nvPr>
            <p:ph idx="1"/>
          </p:nvPr>
        </p:nvSpPr>
        <p:spPr>
          <a:xfrm>
            <a:off x="173842" y="1246574"/>
            <a:ext cx="8796316" cy="5435580"/>
          </a:xfrm>
        </p:spPr>
        <p:txBody>
          <a:bodyPr>
            <a:normAutofit/>
          </a:bodyPr>
          <a:lstStyle/>
          <a:p>
            <a:r>
              <a:rPr lang="en-US" dirty="0"/>
              <a:t>Formalizes the requirements and assumptions</a:t>
            </a:r>
          </a:p>
          <a:p>
            <a:r>
              <a:rPr lang="en-US" dirty="0"/>
              <a:t>Is written in logic</a:t>
            </a:r>
          </a:p>
          <a:p>
            <a:r>
              <a:rPr lang="en-US" dirty="0"/>
              <a:t>Should be as clear and simple as possible</a:t>
            </a:r>
          </a:p>
          <a:p>
            <a:r>
              <a:rPr lang="en-US" dirty="0"/>
              <a:t>Should describe what the program should do but not </a:t>
            </a:r>
            <a:r>
              <a:rPr lang="en-US" i="1" dirty="0"/>
              <a:t>how</a:t>
            </a:r>
            <a:r>
              <a:rPr lang="en-US" dirty="0"/>
              <a:t> to do it</a:t>
            </a:r>
          </a:p>
          <a:p>
            <a:pPr lvl="1"/>
            <a:r>
              <a:rPr lang="en-US" dirty="0"/>
              <a:t>Avoid specifying algorithms or internal data structures</a:t>
            </a:r>
          </a:p>
          <a:p>
            <a:pPr lvl="1"/>
            <a:r>
              <a:rPr lang="en-US" dirty="0"/>
              <a:t>Don't include optimizations!</a:t>
            </a:r>
          </a:p>
          <a:p>
            <a:endParaRPr lang="en-US" i="1" dirty="0"/>
          </a:p>
          <a:p>
            <a:r>
              <a:rPr lang="en-US" dirty="0"/>
              <a:t>Best of both worlds:</a:t>
            </a:r>
          </a:p>
          <a:p>
            <a:pPr lvl="1"/>
            <a:r>
              <a:rPr lang="en-US" i="1" dirty="0"/>
              <a:t>simple</a:t>
            </a:r>
            <a:r>
              <a:rPr lang="en-US" dirty="0"/>
              <a:t> spec</a:t>
            </a:r>
          </a:p>
          <a:p>
            <a:pPr lvl="1"/>
            <a:r>
              <a:rPr lang="en-US" i="1" dirty="0"/>
              <a:t>performant</a:t>
            </a:r>
            <a:r>
              <a:rPr lang="en-US" dirty="0"/>
              <a:t> code</a:t>
            </a:r>
          </a:p>
          <a:p>
            <a:pPr lvl="1"/>
            <a:r>
              <a:rPr lang="en-US" dirty="0"/>
              <a:t>proofs linking the two</a:t>
            </a:r>
          </a:p>
        </p:txBody>
      </p:sp>
    </p:spTree>
    <p:extLst>
      <p:ext uri="{BB962C8B-B14F-4D97-AF65-F5344CB8AC3E}">
        <p14:creationId xmlns:p14="http://schemas.microsoft.com/office/powerpoint/2010/main" val="40649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7"/>
          <p:cNvPicPr>
            <a:picLocks noChangeAspect="1"/>
          </p:cNvPicPr>
          <p:nvPr/>
        </p:nvPicPr>
        <p:blipFill>
          <a:blip r:embed="rId2"/>
          <a:srcRect l="-109125" r="-109125"/>
          <a:stretch>
            <a:fillRect/>
          </a:stretch>
        </p:blipFill>
        <p:spPr>
          <a:xfrm>
            <a:off x="4266362" y="684458"/>
            <a:ext cx="4624778" cy="5797940"/>
          </a:xfrm>
          <a:prstGeom prst="rect">
            <a:avLst/>
          </a:prstGeom>
        </p:spPr>
      </p:pic>
      <p:sp>
        <p:nvSpPr>
          <p:cNvPr id="2" name="Title 1"/>
          <p:cNvSpPr>
            <a:spLocks noGrp="1"/>
          </p:cNvSpPr>
          <p:nvPr>
            <p:ph type="title"/>
          </p:nvPr>
        </p:nvSpPr>
        <p:spPr>
          <a:xfrm>
            <a:off x="628650" y="365127"/>
            <a:ext cx="7886700" cy="969688"/>
          </a:xfrm>
        </p:spPr>
        <p:txBody>
          <a:bodyPr>
            <a:noAutofit/>
          </a:bodyPr>
          <a:lstStyle/>
          <a:p>
            <a:r>
              <a:rPr lang="en-US" sz="4000" dirty="0"/>
              <a:t>The Derivation</a:t>
            </a:r>
          </a:p>
        </p:txBody>
      </p:sp>
      <p:sp>
        <p:nvSpPr>
          <p:cNvPr id="3" name="Content Placeholder 2"/>
          <p:cNvSpPr>
            <a:spLocks noGrp="1"/>
          </p:cNvSpPr>
          <p:nvPr>
            <p:ph idx="1"/>
          </p:nvPr>
        </p:nvSpPr>
        <p:spPr>
          <a:xfrm>
            <a:off x="273270" y="1334814"/>
            <a:ext cx="5093387" cy="5327243"/>
          </a:xfrm>
        </p:spPr>
        <p:txBody>
          <a:bodyPr>
            <a:normAutofit fontScale="70000" lnSpcReduction="20000"/>
          </a:bodyPr>
          <a:lstStyle/>
          <a:p>
            <a:pPr>
              <a:lnSpc>
                <a:spcPct val="110000"/>
              </a:lnSpc>
            </a:pPr>
            <a:r>
              <a:rPr lang="en-US" dirty="0"/>
              <a:t>Derivation = a sequence of refinements</a:t>
            </a:r>
          </a:p>
          <a:p>
            <a:pPr>
              <a:lnSpc>
                <a:spcPct val="110000"/>
              </a:lnSpc>
            </a:pPr>
            <a:r>
              <a:rPr lang="en-US" dirty="0"/>
              <a:t>Each refinement:</a:t>
            </a:r>
          </a:p>
          <a:p>
            <a:pPr lvl="1">
              <a:lnSpc>
                <a:spcPct val="110000"/>
              </a:lnSpc>
            </a:pPr>
            <a:r>
              <a:rPr lang="en-US" dirty="0"/>
              <a:t>Makes a single design choice</a:t>
            </a:r>
          </a:p>
          <a:p>
            <a:pPr lvl="1">
              <a:lnSpc>
                <a:spcPct val="110000"/>
              </a:lnSpc>
            </a:pPr>
            <a:r>
              <a:rPr lang="en-US" dirty="0"/>
              <a:t>May narrow down the space of possible implementations</a:t>
            </a:r>
          </a:p>
          <a:p>
            <a:pPr lvl="1">
              <a:lnSpc>
                <a:spcPct val="110000"/>
              </a:lnSpc>
            </a:pPr>
            <a:r>
              <a:rPr lang="en-US" dirty="0"/>
              <a:t>May be carried out by an automated transformation</a:t>
            </a:r>
          </a:p>
          <a:p>
            <a:pPr lvl="1">
              <a:lnSpc>
                <a:spcPct val="110000"/>
              </a:lnSpc>
            </a:pPr>
            <a:r>
              <a:rPr lang="en-US" dirty="0"/>
              <a:t>Can be selected from a library of refinements</a:t>
            </a:r>
          </a:p>
          <a:p>
            <a:pPr lvl="1">
              <a:lnSpc>
                <a:spcPct val="110000"/>
              </a:lnSpc>
            </a:pPr>
            <a:r>
              <a:rPr lang="en-US" dirty="0"/>
              <a:t>Is checked by the theorem prover</a:t>
            </a:r>
          </a:p>
          <a:p>
            <a:pPr>
              <a:lnSpc>
                <a:spcPct val="110000"/>
              </a:lnSpc>
            </a:pPr>
            <a:r>
              <a:rPr lang="en-US" sz="3100" dirty="0"/>
              <a:t>Advantages:</a:t>
            </a:r>
          </a:p>
          <a:p>
            <a:pPr lvl="1">
              <a:lnSpc>
                <a:spcPct val="110000"/>
              </a:lnSpc>
            </a:pPr>
            <a:r>
              <a:rPr lang="en-US" dirty="0"/>
              <a:t>Assurance (correct-by-construction)</a:t>
            </a:r>
          </a:p>
          <a:p>
            <a:pPr lvl="1">
              <a:lnSpc>
                <a:spcPct val="110000"/>
              </a:lnSpc>
            </a:pPr>
            <a:r>
              <a:rPr lang="en-US" dirty="0"/>
              <a:t>Automation</a:t>
            </a:r>
          </a:p>
          <a:p>
            <a:pPr lvl="1">
              <a:lnSpc>
                <a:spcPct val="110000"/>
              </a:lnSpc>
            </a:pPr>
            <a:r>
              <a:rPr lang="en-US" dirty="0"/>
              <a:t>Small, tractable proof steps</a:t>
            </a:r>
          </a:p>
          <a:p>
            <a:pPr lvl="1">
              <a:lnSpc>
                <a:spcPct val="110000"/>
              </a:lnSpc>
            </a:pPr>
            <a:r>
              <a:rPr lang="en-US" dirty="0"/>
              <a:t>Many steps and proofs done by the transformations</a:t>
            </a:r>
          </a:p>
          <a:p>
            <a:pPr lvl="1">
              <a:lnSpc>
                <a:spcPct val="110000"/>
              </a:lnSpc>
            </a:pPr>
            <a:r>
              <a:rPr lang="en-US" dirty="0"/>
              <a:t>Can re-derive implementations after the spec changes</a:t>
            </a:r>
          </a:p>
        </p:txBody>
      </p:sp>
      <p:sp>
        <p:nvSpPr>
          <p:cNvPr id="5" name="Right Brace 4"/>
          <p:cNvSpPr/>
          <p:nvPr/>
        </p:nvSpPr>
        <p:spPr>
          <a:xfrm>
            <a:off x="7074252" y="715773"/>
            <a:ext cx="719667" cy="5804776"/>
          </a:xfrm>
          <a:prstGeom prst="rightBrace">
            <a:avLst/>
          </a:prstGeom>
          <a:ln w="254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p:cNvSpPr txBox="1"/>
          <p:nvPr/>
        </p:nvSpPr>
        <p:spPr>
          <a:xfrm>
            <a:off x="7792382" y="3418106"/>
            <a:ext cx="1369365" cy="400110"/>
          </a:xfrm>
          <a:prstGeom prst="rect">
            <a:avLst/>
          </a:prstGeom>
          <a:noFill/>
        </p:spPr>
        <p:txBody>
          <a:bodyPr wrap="square" rtlCol="0">
            <a:spAutoFit/>
          </a:bodyPr>
          <a:lstStyle/>
          <a:p>
            <a:r>
              <a:rPr lang="en-US" sz="2000" dirty="0"/>
              <a:t>derivation</a:t>
            </a:r>
          </a:p>
        </p:txBody>
      </p:sp>
    </p:spTree>
    <p:extLst>
      <p:ext uri="{BB962C8B-B14F-4D97-AF65-F5344CB8AC3E}">
        <p14:creationId xmlns:p14="http://schemas.microsoft.com/office/powerpoint/2010/main" val="1387893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5023</TotalTime>
  <Words>2272</Words>
  <Application>Microsoft Macintosh PowerPoint</Application>
  <PresentationFormat>On-screen Show (4:3)</PresentationFormat>
  <Paragraphs>377</Paragraphs>
  <Slides>30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Osaka Regular-Mono</vt:lpstr>
      <vt:lpstr>Arial</vt:lpstr>
      <vt:lpstr>Calibri</vt:lpstr>
      <vt:lpstr>Calibri Light</vt:lpstr>
      <vt:lpstr>Courier</vt:lpstr>
      <vt:lpstr>Courier New</vt:lpstr>
      <vt:lpstr>Wingdings</vt:lpstr>
      <vt:lpstr>Office Theme</vt:lpstr>
      <vt:lpstr>Formally Verified Network Stack Synthesis for seL4</vt:lpstr>
      <vt:lpstr>Who we Are: Kestrel Technology, LLC</vt:lpstr>
      <vt:lpstr>Background</vt:lpstr>
      <vt:lpstr>Project Overview</vt:lpstr>
      <vt:lpstr>Project Status</vt:lpstr>
      <vt:lpstr>Software Synthesis and the APT Toolkit </vt:lpstr>
      <vt:lpstr>Software Synthesis for Formally Verified Code</vt:lpstr>
      <vt:lpstr>The Specification</vt:lpstr>
      <vt:lpstr>The Derivation</vt:lpstr>
      <vt:lpstr>Kestrel’s APT Toolkit for Program Synthesis</vt:lpstr>
      <vt:lpstr>ACL2: Industrial-Strength Prover</vt:lpstr>
      <vt:lpstr>Example APT Transformations</vt:lpstr>
      <vt:lpstr>Full List of APT Transformations</vt:lpstr>
      <vt:lpstr>Examples of Code with Proven APT Derivations*</vt:lpstr>
      <vt:lpstr>Applying APT to Network Packet Processing</vt:lpstr>
      <vt:lpstr>C Code Generation </vt:lpstr>
      <vt:lpstr>Code Generation</vt:lpstr>
      <vt:lpstr>ATC: Kestrel’s C Generator for ACL2</vt:lpstr>
      <vt:lpstr>Synergy between APT and ATC</vt:lpstr>
      <vt:lpstr>A Simple Concrete Example of “C Written in ACL2”...</vt:lpstr>
      <vt:lpstr>... and Its Translation to C</vt:lpstr>
      <vt:lpstr>ATC Status</vt:lpstr>
      <vt:lpstr>APT Transformations for refining specs toward C code</vt:lpstr>
      <vt:lpstr>Functionality to Synthesize</vt:lpstr>
      <vt:lpstr>Specifying Protocols</vt:lpstr>
      <vt:lpstr>The spec for TCP parsing</vt:lpstr>
      <vt:lpstr>Specifying Protocol State Machines</vt:lpstr>
      <vt:lpstr>Planned System Architecture</vt:lpstr>
      <vt:lpstr>Summary</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S</dc:creator>
  <cp:lastModifiedBy>Eric Smith</cp:lastModifiedBy>
  <cp:revision>739</cp:revision>
  <dcterms:created xsi:type="dcterms:W3CDTF">2018-11-13T01:18:26Z</dcterms:created>
  <dcterms:modified xsi:type="dcterms:W3CDTF">2020-11-12T10:16:53Z</dcterms:modified>
</cp:coreProperties>
</file>